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79"/>
  </p:notesMasterIdLst>
  <p:sldIdLst>
    <p:sldId id="256" r:id="rId2"/>
    <p:sldId id="446" r:id="rId3"/>
    <p:sldId id="281" r:id="rId4"/>
    <p:sldId id="387" r:id="rId5"/>
    <p:sldId id="388" r:id="rId6"/>
    <p:sldId id="390" r:id="rId7"/>
    <p:sldId id="392" r:id="rId8"/>
    <p:sldId id="391" r:id="rId9"/>
    <p:sldId id="319" r:id="rId10"/>
    <p:sldId id="320" r:id="rId11"/>
    <p:sldId id="321" r:id="rId12"/>
    <p:sldId id="389" r:id="rId13"/>
    <p:sldId id="323" r:id="rId14"/>
    <p:sldId id="327" r:id="rId15"/>
    <p:sldId id="393" r:id="rId16"/>
    <p:sldId id="394" r:id="rId17"/>
    <p:sldId id="395" r:id="rId18"/>
    <p:sldId id="396" r:id="rId19"/>
    <p:sldId id="397" r:id="rId20"/>
    <p:sldId id="289" r:id="rId21"/>
    <p:sldId id="301" r:id="rId22"/>
    <p:sldId id="298" r:id="rId23"/>
    <p:sldId id="406" r:id="rId24"/>
    <p:sldId id="407" r:id="rId25"/>
    <p:sldId id="303" r:id="rId26"/>
    <p:sldId id="304" r:id="rId27"/>
    <p:sldId id="290" r:id="rId28"/>
    <p:sldId id="299" r:id="rId29"/>
    <p:sldId id="300" r:id="rId30"/>
    <p:sldId id="409" r:id="rId31"/>
    <p:sldId id="410" r:id="rId32"/>
    <p:sldId id="402" r:id="rId33"/>
    <p:sldId id="408" r:id="rId34"/>
    <p:sldId id="399" r:id="rId35"/>
    <p:sldId id="405" r:id="rId36"/>
    <p:sldId id="400" r:id="rId37"/>
    <p:sldId id="401" r:id="rId38"/>
    <p:sldId id="414" r:id="rId39"/>
    <p:sldId id="419" r:id="rId40"/>
    <p:sldId id="415" r:id="rId41"/>
    <p:sldId id="421" r:id="rId42"/>
    <p:sldId id="424" r:id="rId43"/>
    <p:sldId id="404" r:id="rId44"/>
    <p:sldId id="418" r:id="rId45"/>
    <p:sldId id="425" r:id="rId46"/>
    <p:sldId id="382" r:id="rId47"/>
    <p:sldId id="426" r:id="rId48"/>
    <p:sldId id="332" r:id="rId49"/>
    <p:sldId id="383" r:id="rId50"/>
    <p:sldId id="333" r:id="rId51"/>
    <p:sldId id="427" r:id="rId52"/>
    <p:sldId id="438" r:id="rId53"/>
    <p:sldId id="439" r:id="rId54"/>
    <p:sldId id="442" r:id="rId55"/>
    <p:sldId id="443" r:id="rId56"/>
    <p:sldId id="440" r:id="rId57"/>
    <p:sldId id="441" r:id="rId58"/>
    <p:sldId id="436" r:id="rId59"/>
    <p:sldId id="444" r:id="rId60"/>
    <p:sldId id="445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5" r:id="rId69"/>
    <p:sldId id="454" r:id="rId70"/>
    <p:sldId id="456" r:id="rId71"/>
    <p:sldId id="457" r:id="rId72"/>
    <p:sldId id="428" r:id="rId73"/>
    <p:sldId id="430" r:id="rId74"/>
    <p:sldId id="433" r:id="rId75"/>
    <p:sldId id="431" r:id="rId76"/>
    <p:sldId id="432" r:id="rId77"/>
    <p:sldId id="43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A99502-B180-4A54-9921-A3A0CD47E905}">
          <p14:sldIdLst>
            <p14:sldId id="256"/>
          </p14:sldIdLst>
        </p14:section>
        <p14:section name="Background" id="{267FD058-047F-492E-8448-203F3CBB4D22}">
          <p14:sldIdLst>
            <p14:sldId id="446"/>
            <p14:sldId id="281"/>
            <p14:sldId id="387"/>
            <p14:sldId id="388"/>
            <p14:sldId id="390"/>
            <p14:sldId id="392"/>
            <p14:sldId id="391"/>
          </p14:sldIdLst>
        </p14:section>
        <p14:section name="Principles" id="{F203E8B9-6051-4823-9C9F-005611FE9FFE}">
          <p14:sldIdLst>
            <p14:sldId id="319"/>
            <p14:sldId id="320"/>
            <p14:sldId id="321"/>
            <p14:sldId id="389"/>
            <p14:sldId id="323"/>
            <p14:sldId id="327"/>
          </p14:sldIdLst>
        </p14:section>
        <p14:section name="Components" id="{146088BB-D117-41CD-BFFA-8B375AF9AAFB}">
          <p14:sldIdLst>
            <p14:sldId id="393"/>
            <p14:sldId id="394"/>
            <p14:sldId id="395"/>
            <p14:sldId id="396"/>
            <p14:sldId id="397"/>
          </p14:sldIdLst>
        </p14:section>
        <p14:section name="Resources" id="{09EFA0D1-2455-4881-AF4B-9C55F6FB930C}">
          <p14:sldIdLst>
            <p14:sldId id="289"/>
            <p14:sldId id="301"/>
            <p14:sldId id="298"/>
            <p14:sldId id="406"/>
            <p14:sldId id="407"/>
            <p14:sldId id="303"/>
            <p14:sldId id="304"/>
          </p14:sldIdLst>
        </p14:section>
        <p14:section name="Extensions" id="{56F6BDB0-A9E4-4B41-BD42-04BC22243F54}">
          <p14:sldIdLst>
            <p14:sldId id="290"/>
            <p14:sldId id="299"/>
            <p14:sldId id="300"/>
            <p14:sldId id="409"/>
            <p14:sldId id="410"/>
          </p14:sldIdLst>
        </p14:section>
        <p14:section name="Profiles &amp; Conformance" id="{DEE0F0F8-2B2C-4B3F-BA72-3933D6BE4073}">
          <p14:sldIdLst>
            <p14:sldId id="402"/>
            <p14:sldId id="408"/>
            <p14:sldId id="399"/>
            <p14:sldId id="405"/>
            <p14:sldId id="400"/>
            <p14:sldId id="401"/>
          </p14:sldIdLst>
        </p14:section>
        <p14:section name="Transport" id="{3C82DB57-D121-4A1E-BC91-97248769036D}">
          <p14:sldIdLst>
            <p14:sldId id="414"/>
            <p14:sldId id="419"/>
            <p14:sldId id="415"/>
            <p14:sldId id="421"/>
            <p14:sldId id="424"/>
            <p14:sldId id="404"/>
            <p14:sldId id="418"/>
            <p14:sldId id="425"/>
          </p14:sldIdLst>
        </p14:section>
        <p14:section name="Next steps" id="{D50867BB-8966-407D-A48D-B43C273F0241}">
          <p14:sldIdLst>
            <p14:sldId id="382"/>
            <p14:sldId id="426"/>
            <p14:sldId id="332"/>
            <p14:sldId id="383"/>
            <p14:sldId id="333"/>
            <p14:sldId id="427"/>
            <p14:sldId id="438"/>
            <p14:sldId id="439"/>
            <p14:sldId id="442"/>
            <p14:sldId id="443"/>
            <p14:sldId id="440"/>
            <p14:sldId id="441"/>
            <p14:sldId id="436"/>
            <p14:sldId id="444"/>
            <p14:sldId id="445"/>
            <p14:sldId id="447"/>
            <p14:sldId id="448"/>
            <p14:sldId id="449"/>
            <p14:sldId id="450"/>
            <p14:sldId id="451"/>
            <p14:sldId id="452"/>
            <p14:sldId id="453"/>
            <p14:sldId id="455"/>
            <p14:sldId id="454"/>
            <p14:sldId id="456"/>
            <p14:sldId id="457"/>
            <p14:sldId id="428"/>
            <p14:sldId id="430"/>
            <p14:sldId id="433"/>
            <p14:sldId id="431"/>
            <p14:sldId id="432"/>
            <p14:sldId id="43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33" autoAdjust="0"/>
  </p:normalViewPr>
  <p:slideViewPr>
    <p:cSldViewPr>
      <p:cViewPr varScale="1">
        <p:scale>
          <a:sx n="79" d="100"/>
          <a:sy n="79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B2D75795-0150-4A47-88BC-A8B67CC7AD7F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F684D3-C0B3-4FDE-8E3C-09FDBEBC88CB}" type="presOf" srcId="{3E4F9D75-D5D8-4314-ACBD-27833A7F9B37}" destId="{0F528374-3DE1-4486-B71C-82DC73192314}" srcOrd="0" destOrd="0" presId="urn:microsoft.com/office/officeart/2005/8/layout/matrix3"/>
    <dgm:cxn modelId="{B0E78FE1-63EA-4630-B8CE-A23525A1D6FF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E60FC72D-459E-41BC-9CDD-B6017440BE1F}" type="presOf" srcId="{D1EB14A3-E50B-4C6B-8B85-FC2F1AA58ED5}" destId="{ECAE1A64-3C26-4CD0-8055-16154FF0361B}" srcOrd="0" destOrd="0" presId="urn:microsoft.com/office/officeart/2005/8/layout/matrix3"/>
    <dgm:cxn modelId="{37E5C273-A390-406A-A18D-5E5BCCC3D68F}" type="presOf" srcId="{1439D559-D189-4FF1-A4FB-F22A15A268D1}" destId="{B6C28692-8BAE-4E06-A3BE-9AAFCCA84D47}" srcOrd="0" destOrd="0" presId="urn:microsoft.com/office/officeart/2005/8/layout/matrix3"/>
    <dgm:cxn modelId="{F30902DA-8DE8-4769-98FF-8E7C181F2374}" type="presParOf" srcId="{0F528374-3DE1-4486-B71C-82DC73192314}" destId="{7476B03F-5A87-4E08-A32E-D8B9821AFAB6}" srcOrd="0" destOrd="0" presId="urn:microsoft.com/office/officeart/2005/8/layout/matrix3"/>
    <dgm:cxn modelId="{4DCCC35A-DE21-4B16-AC6E-F87C7AD298CE}" type="presParOf" srcId="{0F528374-3DE1-4486-B71C-82DC73192314}" destId="{ECAE1A64-3C26-4CD0-8055-16154FF0361B}" srcOrd="1" destOrd="0" presId="urn:microsoft.com/office/officeart/2005/8/layout/matrix3"/>
    <dgm:cxn modelId="{80C2D456-B792-4C93-B492-88BB1DA645DF}" type="presParOf" srcId="{0F528374-3DE1-4486-B71C-82DC73192314}" destId="{AA9D5778-9E54-41DB-BF3A-44486A11C644}" srcOrd="2" destOrd="0" presId="urn:microsoft.com/office/officeart/2005/8/layout/matrix3"/>
    <dgm:cxn modelId="{1F5FA16C-F2AB-401A-88A6-0701D622B3D7}" type="presParOf" srcId="{0F528374-3DE1-4486-B71C-82DC73192314}" destId="{B6C28692-8BAE-4E06-A3BE-9AAFCCA84D47}" srcOrd="3" destOrd="0" presId="urn:microsoft.com/office/officeart/2005/8/layout/matrix3"/>
    <dgm:cxn modelId="{60C9B98D-AD33-4690-A699-FD5744D251C7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7523D6F1-6A15-41EC-832A-4CB7C10C90E6}" type="presOf" srcId="{B5E039F1-BBD9-49CA-AED0-167893AD4C2D}" destId="{AA9D5778-9E54-41DB-BF3A-44486A11C644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4122E39D-8407-4285-A1B6-BFBFEE29F5D8}" type="presOf" srcId="{D1EB14A3-E50B-4C6B-8B85-FC2F1AA58ED5}" destId="{ECAE1A64-3C26-4CD0-8055-16154FF0361B}" srcOrd="0" destOrd="0" presId="urn:microsoft.com/office/officeart/2005/8/layout/matrix3"/>
    <dgm:cxn modelId="{A011893E-38B6-4899-A188-B07A67BD3849}" type="presOf" srcId="{95D9FA2A-C5BC-4752-8E72-6799C0FBC1C6}" destId="{C9DED484-765B-4B50-9650-386C82457535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9AF4E02-0790-4484-8FEA-AC6B1B0CC0E0}" type="presOf" srcId="{1439D559-D189-4FF1-A4FB-F22A15A268D1}" destId="{B6C28692-8BAE-4E06-A3BE-9AAFCCA84D47}" srcOrd="0" destOrd="0" presId="urn:microsoft.com/office/officeart/2005/8/layout/matrix3"/>
    <dgm:cxn modelId="{AA487842-F4DA-4742-A8C1-82A3390CD8C8}" type="presOf" srcId="{3E4F9D75-D5D8-4314-ACBD-27833A7F9B37}" destId="{0F528374-3DE1-4486-B71C-82DC73192314}" srcOrd="0" destOrd="0" presId="urn:microsoft.com/office/officeart/2005/8/layout/matrix3"/>
    <dgm:cxn modelId="{B5385CA2-D581-4B60-A4C9-1CCAD80B5FB9}" type="presParOf" srcId="{0F528374-3DE1-4486-B71C-82DC73192314}" destId="{7476B03F-5A87-4E08-A32E-D8B9821AFAB6}" srcOrd="0" destOrd="0" presId="urn:microsoft.com/office/officeart/2005/8/layout/matrix3"/>
    <dgm:cxn modelId="{8C3FC4EE-1AC5-4DBA-A394-9AD6F68F6FE1}" type="presParOf" srcId="{0F528374-3DE1-4486-B71C-82DC73192314}" destId="{ECAE1A64-3C26-4CD0-8055-16154FF0361B}" srcOrd="1" destOrd="0" presId="urn:microsoft.com/office/officeart/2005/8/layout/matrix3"/>
    <dgm:cxn modelId="{A5880130-606E-412D-A4C6-0645511A64B9}" type="presParOf" srcId="{0F528374-3DE1-4486-B71C-82DC73192314}" destId="{AA9D5778-9E54-41DB-BF3A-44486A11C644}" srcOrd="2" destOrd="0" presId="urn:microsoft.com/office/officeart/2005/8/layout/matrix3"/>
    <dgm:cxn modelId="{4204A034-19CF-42DC-845E-7E86162F8C9E}" type="presParOf" srcId="{0F528374-3DE1-4486-B71C-82DC73192314}" destId="{B6C28692-8BAE-4E06-A3BE-9AAFCCA84D47}" srcOrd="3" destOrd="0" presId="urn:microsoft.com/office/officeart/2005/8/layout/matrix3"/>
    <dgm:cxn modelId="{185BD07E-3CE4-4D41-972D-E68238D1F17C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Documents</a:t>
          </a:r>
          <a:endParaRPr lang="en-CA" b="1" dirty="0">
            <a:solidFill>
              <a:schemeClr val="bg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71CAFC36-EBD5-449F-9B37-3D8F7C2471AF}" type="presOf" srcId="{3E4F9D75-D5D8-4314-ACBD-27833A7F9B37}" destId="{0F528374-3DE1-4486-B71C-82DC7319231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2AEB56AF-3C04-4E09-BA2B-8ED07A6C1897}" type="presOf" srcId="{D1EB14A3-E50B-4C6B-8B85-FC2F1AA58ED5}" destId="{ECAE1A64-3C26-4CD0-8055-16154FF0361B}" srcOrd="0" destOrd="0" presId="urn:microsoft.com/office/officeart/2005/8/layout/matrix3"/>
    <dgm:cxn modelId="{1BA13DCD-A0E6-40F6-B679-B1103858E073}" type="presOf" srcId="{B5E039F1-BBD9-49CA-AED0-167893AD4C2D}" destId="{AA9D5778-9E54-41DB-BF3A-44486A11C644}" srcOrd="0" destOrd="0" presId="urn:microsoft.com/office/officeart/2005/8/layout/matrix3"/>
    <dgm:cxn modelId="{2BECEB0B-9C8E-40CD-915E-B7E0C17AFD2B}" type="presOf" srcId="{1439D559-D189-4FF1-A4FB-F22A15A268D1}" destId="{B6C28692-8BAE-4E06-A3BE-9AAFCCA84D47}" srcOrd="0" destOrd="0" presId="urn:microsoft.com/office/officeart/2005/8/layout/matrix3"/>
    <dgm:cxn modelId="{1FB00CC9-2F40-4495-A20A-C4993A97A1C8}" type="presOf" srcId="{95D9FA2A-C5BC-4752-8E72-6799C0FBC1C6}" destId="{C9DED484-765B-4B50-9650-386C82457535}" srcOrd="0" destOrd="0" presId="urn:microsoft.com/office/officeart/2005/8/layout/matrix3"/>
    <dgm:cxn modelId="{9DE67FE5-C841-4A4A-A9EA-C81A493A2C39}" type="presParOf" srcId="{0F528374-3DE1-4486-B71C-82DC73192314}" destId="{7476B03F-5A87-4E08-A32E-D8B9821AFAB6}" srcOrd="0" destOrd="0" presId="urn:microsoft.com/office/officeart/2005/8/layout/matrix3"/>
    <dgm:cxn modelId="{5417D80C-CDEF-4396-9C77-6AE03BE9D7CD}" type="presParOf" srcId="{0F528374-3DE1-4486-B71C-82DC73192314}" destId="{ECAE1A64-3C26-4CD0-8055-16154FF0361B}" srcOrd="1" destOrd="0" presId="urn:microsoft.com/office/officeart/2005/8/layout/matrix3"/>
    <dgm:cxn modelId="{83B36A64-B5F9-4897-A255-1720468EE23C}" type="presParOf" srcId="{0F528374-3DE1-4486-B71C-82DC73192314}" destId="{AA9D5778-9E54-41DB-BF3A-44486A11C644}" srcOrd="2" destOrd="0" presId="urn:microsoft.com/office/officeart/2005/8/layout/matrix3"/>
    <dgm:cxn modelId="{E99722FC-A147-474D-89C1-60384B05F13B}" type="presParOf" srcId="{0F528374-3DE1-4486-B71C-82DC73192314}" destId="{B6C28692-8BAE-4E06-A3BE-9AAFCCA84D47}" srcOrd="3" destOrd="0" presId="urn:microsoft.com/office/officeart/2005/8/layout/matrix3"/>
    <dgm:cxn modelId="{028B8B20-A26B-495B-BEDA-B6CEECEF0D8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Messages</a:t>
          </a:r>
          <a:endParaRPr lang="en-CA" b="1" dirty="0">
            <a:solidFill>
              <a:schemeClr val="bg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E8E8EB3-B499-4F73-8DC2-E58A8047D306}" type="presOf" srcId="{B5E039F1-BBD9-49CA-AED0-167893AD4C2D}" destId="{AA9D5778-9E54-41DB-BF3A-44486A11C64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8C055A37-071E-417B-B995-70594DD7C09F}" type="presOf" srcId="{3E4F9D75-D5D8-4314-ACBD-27833A7F9B37}" destId="{0F528374-3DE1-4486-B71C-82DC7319231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F0259266-B7C0-402E-804E-FB438238D522}" type="presOf" srcId="{1439D559-D189-4FF1-A4FB-F22A15A268D1}" destId="{B6C28692-8BAE-4E06-A3BE-9AAFCCA84D47}" srcOrd="0" destOrd="0" presId="urn:microsoft.com/office/officeart/2005/8/layout/matrix3"/>
    <dgm:cxn modelId="{96C0C6CA-B5C2-491A-9408-11F337208E20}" type="presOf" srcId="{D1EB14A3-E50B-4C6B-8B85-FC2F1AA58ED5}" destId="{ECAE1A64-3C26-4CD0-8055-16154FF0361B}" srcOrd="0" destOrd="0" presId="urn:microsoft.com/office/officeart/2005/8/layout/matrix3"/>
    <dgm:cxn modelId="{584F8EC0-82FF-4DFF-9CF7-D4BD8286F2A2}" type="presOf" srcId="{95D9FA2A-C5BC-4752-8E72-6799C0FBC1C6}" destId="{C9DED484-765B-4B50-9650-386C82457535}" srcOrd="0" destOrd="0" presId="urn:microsoft.com/office/officeart/2005/8/layout/matrix3"/>
    <dgm:cxn modelId="{6623D993-4E26-4BE2-A5CD-7A0F456D1752}" type="presParOf" srcId="{0F528374-3DE1-4486-B71C-82DC73192314}" destId="{7476B03F-5A87-4E08-A32E-D8B9821AFAB6}" srcOrd="0" destOrd="0" presId="urn:microsoft.com/office/officeart/2005/8/layout/matrix3"/>
    <dgm:cxn modelId="{CA86F7A7-DB89-4535-8CE2-3CB4A4C40881}" type="presParOf" srcId="{0F528374-3DE1-4486-B71C-82DC73192314}" destId="{ECAE1A64-3C26-4CD0-8055-16154FF0361B}" srcOrd="1" destOrd="0" presId="urn:microsoft.com/office/officeart/2005/8/layout/matrix3"/>
    <dgm:cxn modelId="{D93D8C47-5739-4097-A429-5F3449321ADB}" type="presParOf" srcId="{0F528374-3DE1-4486-B71C-82DC73192314}" destId="{AA9D5778-9E54-41DB-BF3A-44486A11C644}" srcOrd="2" destOrd="0" presId="urn:microsoft.com/office/officeart/2005/8/layout/matrix3"/>
    <dgm:cxn modelId="{F60E583D-40E6-4747-B0D8-BBACE90460E3}" type="presParOf" srcId="{0F528374-3DE1-4486-B71C-82DC73192314}" destId="{B6C28692-8BAE-4E06-A3BE-9AAFCCA84D47}" srcOrd="3" destOrd="0" presId="urn:microsoft.com/office/officeart/2005/8/layout/matrix3"/>
    <dgm:cxn modelId="{C0B4DB27-8B71-4062-994B-B468CFE01826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58B9A9A-511C-470D-ACAE-3DB26144E566}" type="presOf" srcId="{3E4F9D75-D5D8-4314-ACBD-27833A7F9B37}" destId="{0F528374-3DE1-4486-B71C-82DC73192314}" srcOrd="0" destOrd="0" presId="urn:microsoft.com/office/officeart/2005/8/layout/matrix3"/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7D16A050-91FD-4CC0-BF98-E143168AD99D}" type="presOf" srcId="{D1EB14A3-E50B-4C6B-8B85-FC2F1AA58ED5}" destId="{ECAE1A64-3C26-4CD0-8055-16154FF0361B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5D6D5247-3078-40BE-9398-CBDF3AE26182}" type="presOf" srcId="{B5E039F1-BBD9-49CA-AED0-167893AD4C2D}" destId="{AA9D5778-9E54-41DB-BF3A-44486A11C644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412DE5BF-514C-46C2-92B5-6E05D21A34E5}" type="presOf" srcId="{1439D559-D189-4FF1-A4FB-F22A15A268D1}" destId="{B6C28692-8BAE-4E06-A3BE-9AAFCCA84D47}" srcOrd="0" destOrd="0" presId="urn:microsoft.com/office/officeart/2005/8/layout/matrix3"/>
    <dgm:cxn modelId="{79A20822-E077-457C-A8EA-CED56428C8B4}" type="presOf" srcId="{95D9FA2A-C5BC-4752-8E72-6799C0FBC1C6}" destId="{C9DED484-765B-4B50-9650-386C82457535}" srcOrd="0" destOrd="0" presId="urn:microsoft.com/office/officeart/2005/8/layout/matrix3"/>
    <dgm:cxn modelId="{BCEC12A6-8754-4FDB-8C31-2FE9081861BE}" type="presParOf" srcId="{0F528374-3DE1-4486-B71C-82DC73192314}" destId="{7476B03F-5A87-4E08-A32E-D8B9821AFAB6}" srcOrd="0" destOrd="0" presId="urn:microsoft.com/office/officeart/2005/8/layout/matrix3"/>
    <dgm:cxn modelId="{3A09507F-9FCE-4724-B812-9175FDDF0475}" type="presParOf" srcId="{0F528374-3DE1-4486-B71C-82DC73192314}" destId="{ECAE1A64-3C26-4CD0-8055-16154FF0361B}" srcOrd="1" destOrd="0" presId="urn:microsoft.com/office/officeart/2005/8/layout/matrix3"/>
    <dgm:cxn modelId="{AE34A230-57F6-4DBD-AB24-12C63B9071B0}" type="presParOf" srcId="{0F528374-3DE1-4486-B71C-82DC73192314}" destId="{AA9D5778-9E54-41DB-BF3A-44486A11C644}" srcOrd="2" destOrd="0" presId="urn:microsoft.com/office/officeart/2005/8/layout/matrix3"/>
    <dgm:cxn modelId="{9C6B645A-3174-4093-BE3D-1FF542244D97}" type="presParOf" srcId="{0F528374-3DE1-4486-B71C-82DC73192314}" destId="{B6C28692-8BAE-4E06-A3BE-9AAFCCA84D47}" srcOrd="3" destOrd="0" presId="urn:microsoft.com/office/officeart/2005/8/layout/matrix3"/>
    <dgm:cxn modelId="{87CF886E-30E5-4E2F-8E4F-424B52D29A12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380268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766348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REST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2473228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Documents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766348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Messages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843719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2473228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Services</a:t>
          </a:r>
          <a:endParaRPr lang="en-CA" sz="1800" b="1" kern="1200" dirty="0">
            <a:solidFill>
              <a:schemeClr val="tx1"/>
            </a:solidFill>
          </a:endParaRPr>
        </a:p>
      </dsp:txBody>
      <dsp:txXfrm>
        <a:off x="2550599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Rest</a:t>
          </a: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Documents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bg1"/>
              </a:solidFill>
            </a:rPr>
            <a:t>Messages</a:t>
          </a:r>
          <a:endParaRPr lang="en-CA" sz="700" b="1" kern="1200" dirty="0">
            <a:solidFill>
              <a:schemeClr val="bg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15900" y="0"/>
          <a:ext cx="1543720" cy="154372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262553" y="146653"/>
          <a:ext cx="602050" cy="602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176043"/>
        <a:ext cx="543270" cy="543270"/>
      </dsp:txXfrm>
    </dsp:sp>
    <dsp:sp modelId="{AA9D5778-9E54-41DB-BF3A-44486A11C644}">
      <dsp:nvSpPr>
        <dsp:cNvPr id="0" name=""/>
        <dsp:cNvSpPr/>
      </dsp:nvSpPr>
      <dsp:spPr>
        <a:xfrm>
          <a:off x="910915" y="146653"/>
          <a:ext cx="602050" cy="60205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940305" y="176043"/>
        <a:ext cx="543270" cy="543270"/>
      </dsp:txXfrm>
    </dsp:sp>
    <dsp:sp modelId="{B6C28692-8BAE-4E06-A3BE-9AAFCCA84D47}">
      <dsp:nvSpPr>
        <dsp:cNvPr id="0" name=""/>
        <dsp:cNvSpPr/>
      </dsp:nvSpPr>
      <dsp:spPr>
        <a:xfrm>
          <a:off x="262553" y="795015"/>
          <a:ext cx="602050" cy="60205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900" b="1" kern="1200" dirty="0">
            <a:solidFill>
              <a:schemeClr val="tx1"/>
            </a:solidFill>
          </a:endParaRPr>
        </a:p>
      </dsp:txBody>
      <dsp:txXfrm>
        <a:off x="291943" y="824405"/>
        <a:ext cx="543270" cy="543270"/>
      </dsp:txXfrm>
    </dsp:sp>
    <dsp:sp modelId="{C9DED484-765B-4B50-9650-386C82457535}">
      <dsp:nvSpPr>
        <dsp:cNvPr id="0" name=""/>
        <dsp:cNvSpPr/>
      </dsp:nvSpPr>
      <dsp:spPr>
        <a:xfrm>
          <a:off x="910915" y="795015"/>
          <a:ext cx="602050" cy="60205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Services</a:t>
          </a:r>
          <a:endParaRPr lang="en-CA" sz="900" b="1" kern="1200" dirty="0">
            <a:solidFill>
              <a:schemeClr val="tx1"/>
            </a:solidFill>
          </a:endParaRPr>
        </a:p>
      </dsp:txBody>
      <dsp:txXfrm>
        <a:off x="940305" y="824405"/>
        <a:ext cx="543270" cy="54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A41D-2C14-4FD9-A8FE-469DBFAB3809}" type="datetimeFigureOut">
              <a:rPr lang="en-CA" smtClean="0"/>
              <a:t>2013-03-13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F50BE-48AE-4332-BF46-C112AB8C5E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57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craft</a:t>
            </a:r>
            <a:r>
              <a:rPr lang="nl-NL" dirty="0" smtClean="0"/>
              <a:t>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We want HL7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these.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dirty="0" err="1" smtClean="0"/>
              <a:t>If</a:t>
            </a:r>
            <a:r>
              <a:rPr lang="nl-NL" dirty="0" smtClean="0"/>
              <a:t> we </a:t>
            </a:r>
            <a:r>
              <a:rPr lang="nl-NL" dirty="0" err="1" smtClean="0"/>
              <a:t>don’t</a:t>
            </a:r>
            <a:r>
              <a:rPr lang="nl-NL" dirty="0" smtClean="0"/>
              <a:t> =&gt; </a:t>
            </a:r>
            <a:r>
              <a:rPr lang="nl-NL" dirty="0" err="1" smtClean="0"/>
              <a:t>someone</a:t>
            </a:r>
            <a:r>
              <a:rPr lang="nl-NL" dirty="0" smtClean="0"/>
              <a:t> </a:t>
            </a:r>
            <a:r>
              <a:rPr lang="nl-NL" dirty="0" err="1" smtClean="0"/>
              <a:t>else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we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</a:t>
            </a:r>
            <a:r>
              <a:rPr lang="nl-NL" dirty="0" err="1" smtClean="0"/>
              <a:t>credibility</a:t>
            </a:r>
            <a:r>
              <a:rPr lang="nl-NL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baseline="0" dirty="0" smtClean="0"/>
              <a:t>v3, but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solely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the </a:t>
            </a:r>
            <a:r>
              <a:rPr lang="nl-NL" baseline="0" dirty="0" err="1" smtClean="0"/>
              <a:t>downloadable</a:t>
            </a:r>
            <a:r>
              <a:rPr lang="nl-NL" baseline="0" dirty="0" smtClean="0"/>
              <a:t> UV-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country-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Implementation</a:t>
            </a:r>
            <a:r>
              <a:rPr lang="nl-NL" baseline="0" dirty="0" smtClean="0"/>
              <a:t> Guide </a:t>
            </a:r>
            <a:r>
              <a:rPr lang="nl-NL" baseline="0" dirty="0" err="1" smtClean="0"/>
              <a:t>either</a:t>
            </a:r>
            <a:r>
              <a:rPr lang="nl-NL" baseline="0" dirty="0" smtClean="0"/>
              <a:t> (different focus, </a:t>
            </a:r>
            <a:r>
              <a:rPr lang="nl-NL" baseline="0" dirty="0" err="1" smtClean="0"/>
              <a:t>priorities</a:t>
            </a:r>
            <a:r>
              <a:rPr lang="nl-NL" baseline="0" dirty="0" smtClean="0"/>
              <a:t>)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6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“Drive-</a:t>
            </a:r>
            <a:r>
              <a:rPr lang="nl-NL" dirty="0" err="1" smtClean="0"/>
              <a:t>by</a:t>
            </a:r>
            <a:r>
              <a:rPr lang="nl-NL" dirty="0" smtClean="0"/>
              <a:t>” or “bottom-up” </a:t>
            </a:r>
            <a:r>
              <a:rPr lang="nl-NL" dirty="0" err="1" smtClean="0"/>
              <a:t>operability</a:t>
            </a:r>
            <a:r>
              <a:rPr lang="nl-NL" dirty="0" smtClean="0"/>
              <a:t>: </a:t>
            </a:r>
            <a:r>
              <a:rPr lang="nl-NL" baseline="0" dirty="0" smtClean="0"/>
              <a:t>“</a:t>
            </a:r>
            <a:r>
              <a:rPr lang="nl-NL" baseline="0" dirty="0" err="1" smtClean="0"/>
              <a:t>Communicate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standardize</a:t>
            </a:r>
            <a:r>
              <a:rPr lang="nl-NL" baseline="0" dirty="0" smtClean="0"/>
              <a:t> later”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First, business partners. </a:t>
            </a:r>
            <a:r>
              <a:rPr lang="nl-NL" dirty="0" err="1" smtClean="0"/>
              <a:t>Then</a:t>
            </a:r>
            <a:r>
              <a:rPr lang="nl-NL" dirty="0" smtClean="0"/>
              <a:t>, </a:t>
            </a:r>
            <a:r>
              <a:rPr lang="nl-NL" dirty="0" err="1" smtClean="0"/>
              <a:t>collaborations</a:t>
            </a:r>
            <a:r>
              <a:rPr lang="nl-NL" dirty="0" smtClean="0"/>
              <a:t>, </a:t>
            </a:r>
            <a:r>
              <a:rPr lang="nl-NL" dirty="0" err="1" smtClean="0"/>
              <a:t>communities</a:t>
            </a:r>
            <a:r>
              <a:rPr lang="nl-NL" dirty="0" smtClean="0"/>
              <a:t>. </a:t>
            </a:r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finally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nation-wide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It’s a </a:t>
            </a:r>
            <a:r>
              <a:rPr lang="nl-NL" baseline="0" dirty="0" err="1" smtClean="0"/>
              <a:t>natural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people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first,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coordinate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realize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broaden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approach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a community.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“Support”, of course top-down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possible</a:t>
            </a:r>
            <a:r>
              <a:rPr lang="nl-NL" baseline="0" dirty="0" smtClean="0"/>
              <a:t>! </a:t>
            </a:r>
            <a:r>
              <a:rPr lang="nl-NL" baseline="0" dirty="0" err="1" smtClean="0"/>
              <a:t>Maybe</a:t>
            </a:r>
            <a:r>
              <a:rPr lang="nl-NL" baseline="0" dirty="0" smtClean="0"/>
              <a:t> even a combi in the long-term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smtClean="0"/>
              <a:t>Document </a:t>
            </a:r>
            <a:r>
              <a:rPr lang="nl-NL" dirty="0" err="1" smtClean="0"/>
              <a:t>every</a:t>
            </a:r>
            <a:r>
              <a:rPr lang="nl-NL" dirty="0" smtClean="0"/>
              <a:t> resource,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attribute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Provide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examples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Define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in REST, Document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Message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Manageable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a project lead in a weekend, or </a:t>
            </a:r>
            <a:r>
              <a:rPr lang="nl-NL" baseline="0" dirty="0" err="1" smtClean="0"/>
              <a:t>you’ll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ignored</a:t>
            </a:r>
            <a:r>
              <a:rPr lang="nl-NL" baseline="0" dirty="0" smtClean="0"/>
              <a:t> (in </a:t>
            </a:r>
            <a:r>
              <a:rPr lang="nl-NL" baseline="0" dirty="0" err="1" smtClean="0"/>
              <a:t>favor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local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solutions</a:t>
            </a:r>
            <a:r>
              <a:rPr lang="nl-NL" baseline="0" dirty="0" smtClean="0"/>
              <a:t>)</a:t>
            </a:r>
            <a:endParaRPr lang="nl-NL" dirty="0" smtClean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19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0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few systems will ever see more than 40-50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57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/>
              <a:t>Defined Structured Data</a:t>
            </a:r>
          </a:p>
          <a:p>
            <a:pPr lvl="2"/>
            <a:r>
              <a:rPr lang="en-AU" dirty="0" smtClean="0"/>
              <a:t>The logical, common contents of the resource</a:t>
            </a:r>
          </a:p>
          <a:p>
            <a:pPr lvl="2"/>
            <a:r>
              <a:rPr lang="en-AU" dirty="0" smtClean="0"/>
              <a:t>Mapped to formal definitions/RIM &amp; other formats</a:t>
            </a:r>
          </a:p>
          <a:p>
            <a:pPr lvl="1"/>
            <a:r>
              <a:rPr lang="en-AU" dirty="0" smtClean="0"/>
              <a:t>Extensions</a:t>
            </a:r>
          </a:p>
          <a:p>
            <a:pPr lvl="2"/>
            <a:r>
              <a:rPr lang="en-AU" dirty="0" smtClean="0"/>
              <a:t>“Non-common” requirements, but everyone can use</a:t>
            </a:r>
          </a:p>
          <a:p>
            <a:pPr lvl="2"/>
            <a:r>
              <a:rPr lang="en-AU" dirty="0" smtClean="0"/>
              <a:t>Published and managed</a:t>
            </a:r>
          </a:p>
          <a:p>
            <a:pPr lvl="1"/>
            <a:r>
              <a:rPr lang="en-AU" dirty="0" smtClean="0"/>
              <a:t>Narrative</a:t>
            </a:r>
          </a:p>
          <a:p>
            <a:pPr lvl="2"/>
            <a:r>
              <a:rPr lang="en-AU" dirty="0" smtClean="0"/>
              <a:t>Human readable (fall back)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29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433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URLs, parameters, etc. all defined</a:t>
            </a:r>
          </a:p>
          <a:p>
            <a:r>
              <a:rPr lang="en-US" dirty="0" smtClean="0"/>
              <a:t>Choice of what operations to support</a:t>
            </a:r>
          </a:p>
          <a:p>
            <a:r>
              <a:rPr lang="en-US" dirty="0" smtClean="0"/>
              <a:t>Behavior documented in conformance profile - mandatory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792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89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actually have a formal manifesto, but these are the principles we adhere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754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not only the URL you use to retrieve the resource, it’s also its id.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All URL’s in FHIR are</a:t>
            </a:r>
            <a:r>
              <a:rPr lang="en-US" baseline="0" dirty="0" smtClean="0"/>
              <a:t> case-sensitive (and so is the id)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 Resource id URL and the version-specific URL are used on many places of the REST spec and resource content (References!). They are always used consistently in this form.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References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resources are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“business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”, </a:t>
            </a:r>
            <a:r>
              <a:rPr lang="nl-NL" baseline="0" dirty="0" err="1" smtClean="0"/>
              <a:t>it</a:t>
            </a:r>
            <a:r>
              <a:rPr lang="nl-NL" dirty="0" smtClean="0"/>
              <a:t> is *</a:t>
            </a:r>
            <a:r>
              <a:rPr lang="nl-NL" dirty="0" err="1" smtClean="0"/>
              <a:t>not</a:t>
            </a:r>
            <a:r>
              <a:rPr lang="nl-NL" dirty="0" smtClean="0"/>
              <a:t>* the </a:t>
            </a:r>
            <a:r>
              <a:rPr lang="nl-NL" dirty="0" err="1" smtClean="0"/>
              <a:t>patient</a:t>
            </a:r>
            <a:r>
              <a:rPr lang="nl-NL" dirty="0" smtClean="0"/>
              <a:t> </a:t>
            </a:r>
            <a:r>
              <a:rPr lang="nl-NL" dirty="0" err="1" smtClean="0"/>
              <a:t>id</a:t>
            </a:r>
            <a:r>
              <a:rPr lang="nl-NL" dirty="0" smtClean="0"/>
              <a:t>, </a:t>
            </a:r>
            <a:r>
              <a:rPr lang="nl-NL" dirty="0" err="1" smtClean="0"/>
              <a:t>it’s</a:t>
            </a:r>
            <a:r>
              <a:rPr lang="nl-NL" dirty="0" smtClean="0"/>
              <a:t> a REST URI!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1652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http://hl7connect.healthintersections.com.au/svc/fhir/patient/search?name=every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4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Note that the id of the resource</a:t>
            </a:r>
            <a:r>
              <a:rPr lang="en-US" baseline="0" dirty="0" smtClean="0"/>
              <a:t> is kept outside the resource itself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Atom has many other meta-data items (not shown), which we will discuss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6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Richardson’s REST</a:t>
            </a:r>
            <a:r>
              <a:rPr lang="en-US" baseline="0" dirty="0" smtClean="0"/>
              <a:t> Maturity Model. We’re at 2.5. Fielding says: “You are not REST”, </a:t>
            </a:r>
            <a:r>
              <a:rPr lang="en-US" dirty="0" smtClean="0"/>
              <a:t>so we are “</a:t>
            </a:r>
            <a:r>
              <a:rPr lang="en-US" dirty="0" err="1" smtClean="0"/>
              <a:t>RESTful</a:t>
            </a:r>
            <a:r>
              <a:rPr lang="en-US" dirty="0" smtClean="0"/>
              <a:t>”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5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You can retrieve any person using a GET on the person’s id, which is just an </a:t>
            </a:r>
            <a:r>
              <a:rPr lang="en-US" dirty="0" err="1" smtClean="0"/>
              <a:t>url</a:t>
            </a:r>
            <a:r>
              <a:rPr lang="en-US" baseline="0" dirty="0" smtClean="0"/>
              <a:t> on the server: /</a:t>
            </a:r>
            <a:r>
              <a:rPr lang="en-US" baseline="0" dirty="0" err="1" smtClean="0"/>
              <a:t>fhir</a:t>
            </a:r>
            <a:r>
              <a:rPr lang="en-US" baseline="0" dirty="0" smtClean="0"/>
              <a:t>/person/@&lt;id&gt;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have our own MIME-type: “text/</a:t>
            </a:r>
            <a:r>
              <a:rPr lang="en-US" baseline="0" dirty="0" err="1" smtClean="0"/>
              <a:t>xml+fhir</a:t>
            </a:r>
            <a:r>
              <a:rPr lang="en-US" baseline="0" dirty="0" smtClean="0"/>
              <a:t>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Note that FHIR always uses UTF-8. Since this is not the default for HTTP, the server explicitly mentions this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But should mean the xml encoding mentions “utf-8” and that the payload is really encoded in utf-8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can be a Byte Order Mark, but hopefully your framework handles all that ;-)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response returns a Content-Location header with a version-specific location….see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 read the v3 spec? – modeler</a:t>
            </a:r>
            <a:r>
              <a:rPr lang="en-US" baseline="0" dirty="0" smtClean="0"/>
              <a:t> &amp; balloter focused</a:t>
            </a:r>
            <a:endParaRPr lang="en-US" dirty="0" smtClean="0"/>
          </a:p>
          <a:p>
            <a:r>
              <a:rPr lang="en-US" dirty="0" smtClean="0"/>
              <a:t>Spec is driven by people who write code</a:t>
            </a:r>
          </a:p>
          <a:p>
            <a:r>
              <a:rPr lang="en-US" dirty="0" smtClean="0"/>
              <a:t>Numerous</a:t>
            </a:r>
            <a:r>
              <a:rPr lang="en-US" baseline="0" dirty="0" smtClean="0"/>
              <a:t> pieces have been changed because of experience with what worked when trying to implement</a:t>
            </a:r>
          </a:p>
          <a:p>
            <a:r>
              <a:rPr lang="en-US" baseline="0" dirty="0" smtClean="0"/>
              <a:t>Even have a test workbench for RESTful servers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740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r>
              <a:rPr lang="en-US" baseline="0" dirty="0" smtClean="0"/>
              <a:t> as HTML</a:t>
            </a:r>
          </a:p>
          <a:p>
            <a:r>
              <a:rPr lang="en-US" baseline="0" dirty="0" smtClean="0"/>
              <a:t>Published using validation process that performs consistency checks</a:t>
            </a:r>
          </a:p>
          <a:p>
            <a:r>
              <a:rPr lang="en-US" baseline="0" dirty="0" smtClean="0"/>
              <a:t>Really shouldn’t require much guidance to read, but a few things to call out</a:t>
            </a:r>
          </a:p>
          <a:p>
            <a:r>
              <a:rPr lang="en-US" baseline="0" dirty="0" smtClean="0"/>
              <a:t>Objective of spec is developer can skim and decide in &lt; day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992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you come to a </a:t>
            </a:r>
            <a:r>
              <a:rPr lang="en-US" dirty="0" err="1" smtClean="0"/>
              <a:t>connectathon</a:t>
            </a:r>
            <a:r>
              <a:rPr lang="en-US" dirty="0" smtClean="0"/>
              <a:t> with</a:t>
            </a:r>
            <a:r>
              <a:rPr lang="en-US" baseline="0" dirty="0" smtClean="0"/>
              <a:t> a FHIR server</a:t>
            </a:r>
            <a:r>
              <a:rPr lang="en-US" dirty="0" smtClean="0"/>
              <a:t>, it is a good idea to</a:t>
            </a:r>
            <a:r>
              <a:rPr lang="en-US" baseline="0" dirty="0" smtClean="0"/>
              <a:t> make sure you can preload your server with all the examples!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“Only</a:t>
            </a:r>
            <a:r>
              <a:rPr lang="en-US" baseline="0" dirty="0" smtClean="0"/>
              <a:t> include data elements in the artifacts if 80% of all implementers of that artifact will use the data element”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477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try very hard to *not* invent</a:t>
            </a:r>
            <a:r>
              <a:rPr lang="en-US" baseline="0" dirty="0" smtClean="0"/>
              <a:t> stuff that exists elsewhere unless it’s really broken or totally unaligned with the FHIR principles.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3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FHIR Governance 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Maintains FHIR principles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Identifies risks, precepts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Handles coordination w/ external groups</a:t>
            </a:r>
          </a:p>
          <a:p>
            <a:pPr marL="0" indent="0">
              <a:buFontTx/>
              <a:buNone/>
            </a:pPr>
            <a:r>
              <a:rPr lang="en-US" dirty="0" smtClean="0"/>
              <a:t>FHIR Management Group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Coordinates</a:t>
            </a:r>
            <a:r>
              <a:rPr lang="en-US" baseline="0" dirty="0" smtClean="0"/>
              <a:t> 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Manages ballot process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Education delivery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Day-to-day activities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Modeling &amp; Methodology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Defines criteria for artifacts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Determines processes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Documents best practices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Work Groups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actual development work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Core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on work Work Groups can’t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Expedites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What haven’t we talked about yet?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29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699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Readily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useable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contain</a:t>
            </a:r>
            <a:r>
              <a:rPr lang="nl-NL" baseline="0" dirty="0" smtClean="0"/>
              <a:t> “the 80%” (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the 80%...</a:t>
            </a:r>
            <a:r>
              <a:rPr lang="nl-NL" baseline="0" dirty="0" err="1" smtClean="0"/>
              <a:t>what’s</a:t>
            </a:r>
            <a:r>
              <a:rPr lang="nl-NL" baseline="0" dirty="0" smtClean="0"/>
              <a:t> maximum </a:t>
            </a:r>
            <a:r>
              <a:rPr lang="nl-NL" baseline="0" dirty="0" err="1" smtClean="0"/>
              <a:t>reuse</a:t>
            </a:r>
            <a:r>
              <a:rPr lang="nl-NL" baseline="0" dirty="0" smtClean="0"/>
              <a:t>? </a:t>
            </a:r>
            <a:r>
              <a:rPr lang="nl-NL" baseline="0" dirty="0" err="1" smtClean="0"/>
              <a:t>That’s</a:t>
            </a:r>
            <a:r>
              <a:rPr lang="nl-NL" baseline="0" dirty="0" smtClean="0"/>
              <a:t> HL7’s </a:t>
            </a:r>
            <a:r>
              <a:rPr lang="nl-NL" baseline="0" dirty="0" err="1" smtClean="0"/>
              <a:t>core</a:t>
            </a:r>
            <a:r>
              <a:rPr lang="nl-NL" baseline="0" dirty="0" smtClean="0"/>
              <a:t> business!)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smtClean="0"/>
              <a:t>Independent</a:t>
            </a:r>
            <a:r>
              <a:rPr lang="nl-NL" baseline="0" dirty="0" smtClean="0"/>
              <a:t> of context, </a:t>
            </a:r>
            <a:r>
              <a:rPr lang="nl-NL" baseline="0" dirty="0" err="1" smtClean="0"/>
              <a:t>fixed</a:t>
            </a:r>
            <a:r>
              <a:rPr lang="nl-NL" baseline="0" dirty="0" smtClean="0"/>
              <a:t> </a:t>
            </a:r>
            <a:r>
              <a:rPr lang="en-AU" baseline="0" dirty="0" smtClean="0"/>
              <a:t>d</a:t>
            </a:r>
            <a:r>
              <a:rPr lang="en-AU" dirty="0" smtClean="0"/>
              <a:t>efined behaviour and meaning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smtClean="0"/>
              <a:t>Units of exchange – </a:t>
            </a:r>
            <a:r>
              <a:rPr lang="nl-NL" dirty="0" err="1" smtClean="0"/>
              <a:t>suggests</a:t>
            </a:r>
            <a:r>
              <a:rPr lang="nl-NL" dirty="0" smtClean="0"/>
              <a:t> units of storage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implementers</a:t>
            </a:r>
            <a:endParaRPr lang="nl-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 smtClean="0"/>
              <a:t>Addressed through HTTP or other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constrain</a:t>
            </a:r>
            <a:r>
              <a:rPr lang="nl-NL" dirty="0" smtClean="0"/>
              <a:t> </a:t>
            </a:r>
            <a:r>
              <a:rPr lang="nl-NL" dirty="0" err="1" smtClean="0"/>
              <a:t>away</a:t>
            </a:r>
            <a:r>
              <a:rPr lang="nl-NL" dirty="0" smtClean="0"/>
              <a:t> stuff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baseline="0" dirty="0" smtClean="0"/>
              <a:t> stuff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basic </a:t>
            </a:r>
            <a:r>
              <a:rPr lang="nl-NL" baseline="0" dirty="0" err="1" smtClean="0"/>
              <a:t>models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usecase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“</a:t>
            </a:r>
            <a:r>
              <a:rPr lang="nl-NL" baseline="0" dirty="0" err="1" smtClean="0"/>
              <a:t>Remove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bricks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necessary</a:t>
            </a:r>
            <a:r>
              <a:rPr lang="nl-NL" baseline="0" dirty="0" smtClean="0"/>
              <a:t>”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smtClean="0">
                <a:solidFill>
                  <a:prstClr val="black"/>
                </a:solidFill>
              </a:rPr>
              <a:t>25-6-2010</a:t>
            </a:r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2400" y="152400"/>
            <a:ext cx="8839200" cy="6477000"/>
            <a:chOff x="240" y="288"/>
            <a:chExt cx="5290" cy="350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6629400"/>
            <a:ext cx="9144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       © </a:t>
            </a:r>
            <a:r>
              <a:rPr lang="en-US" sz="800" b="1" dirty="0"/>
              <a:t>2012 </a:t>
            </a:r>
            <a:r>
              <a:rPr lang="en-US" sz="800" b="1" dirty="0" smtClean="0"/>
              <a:t>HL7 ® </a:t>
            </a:r>
            <a:r>
              <a:rPr lang="en-US" sz="800" b="1" dirty="0"/>
              <a:t>International. </a:t>
            </a:r>
            <a:r>
              <a:rPr lang="en-US" sz="800" b="1" dirty="0" smtClean="0"/>
              <a:t>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</a:t>
            </a:r>
            <a:r>
              <a:rPr lang="en-US" sz="800" b="1" dirty="0"/>
              <a:t>HL7 </a:t>
            </a:r>
            <a:r>
              <a:rPr lang="en-US" sz="800" b="1" dirty="0" smtClean="0"/>
              <a:t>&amp; Health </a:t>
            </a:r>
            <a:r>
              <a:rPr lang="en-US" sz="800" b="1" dirty="0"/>
              <a:t>Level Seven are registered trademarks of Health Level Seven International. Reg. U.S. TM Office.</a:t>
            </a:r>
          </a:p>
        </p:txBody>
      </p:sp>
      <p:pic>
        <p:nvPicPr>
          <p:cNvPr id="9" name="Picture 13" descr="HL7 Internationa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838200"/>
            <a:ext cx="6781800" cy="2559050"/>
          </a:xfrm>
        </p:spPr>
        <p:txBody>
          <a:bodyPr anchorCtr="1"/>
          <a:lstStyle>
            <a:lvl1pPr algn="ctr">
              <a:defRPr sz="5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58678" y="260648"/>
            <a:ext cx="2034746" cy="1252151"/>
          </a:xfrm>
          <a:prstGeom prst="rect">
            <a:avLst/>
          </a:prstGeom>
        </p:spPr>
      </p:pic>
      <p:pic>
        <p:nvPicPr>
          <p:cNvPr id="11" name="Picture 4" descr="Creative Commons Licenc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5" y="61927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7876619" y="5565993"/>
            <a:ext cx="100811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800"/>
            <a:ext cx="1109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52128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5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4552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76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552728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709118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9118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4095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7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23528" y="252899"/>
            <a:ext cx="8568952" cy="626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E5C4-3E2B-40F1-9F2B-C46CEB0C88D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332657"/>
            <a:ext cx="6552728" cy="1180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" y="6501344"/>
            <a:ext cx="1613164" cy="192021"/>
          </a:xfrm>
          <a:prstGeom prst="rect">
            <a:avLst/>
          </a:prstGeom>
        </p:spPr>
        <p:txBody>
          <a:bodyPr/>
          <a:lstStyle/>
          <a:p>
            <a:fld id="{60DF3849-E887-4193-B76F-9C51765F958D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13-3-2013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19672" y="6501344"/>
            <a:ext cx="6192688" cy="192021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2360" y="6501344"/>
            <a:ext cx="1306488" cy="192021"/>
          </a:xfrm>
          <a:prstGeom prst="rect">
            <a:avLst/>
          </a:prstGeom>
        </p:spPr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480520"/>
          </a:xfrm>
        </p:spPr>
        <p:txBody>
          <a:bodyPr/>
          <a:lstStyle>
            <a:lvl1pPr marL="0" indent="0">
              <a:buNone/>
              <a:defRPr sz="140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 sz="1400">
                <a:latin typeface="Consolas" pitchFamily="49" charset="0"/>
                <a:cs typeface="Consolas" pitchFamily="49" charset="0"/>
              </a:defRPr>
            </a:lvl2pPr>
            <a:lvl3pPr marL="914400" indent="0">
              <a:buNone/>
              <a:defRPr sz="1400">
                <a:latin typeface="Consolas" pitchFamily="49" charset="0"/>
                <a:cs typeface="Consolas" pitchFamily="49" charset="0"/>
              </a:defRPr>
            </a:lvl3pPr>
            <a:lvl4pPr marL="1371600" indent="0">
              <a:buNone/>
              <a:defRPr sz="1400">
                <a:latin typeface="Consolas" pitchFamily="49" charset="0"/>
                <a:cs typeface="Consolas" pitchFamily="49" charset="0"/>
              </a:defRPr>
            </a:lvl4pPr>
            <a:lvl5pPr marL="1828800" indent="0">
              <a:buNone/>
              <a:defRPr sz="1400"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2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blackWhite">
          <a:xfrm>
            <a:off x="231775" y="236538"/>
            <a:ext cx="8678863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461963" y="1600200"/>
            <a:ext cx="8296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7"/>
            <a:ext cx="6552728" cy="118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4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28600" y="6643688"/>
            <a:ext cx="9144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800" b="1" dirty="0" smtClean="0"/>
              <a:t>© 2012 HL7 ® International. Licensed</a:t>
            </a:r>
            <a:r>
              <a:rPr lang="en-US" sz="800" b="1" baseline="0" dirty="0" smtClean="0"/>
              <a:t> under Creative Commons</a:t>
            </a:r>
            <a:r>
              <a:rPr lang="en-US" sz="800" b="1" dirty="0" smtClean="0"/>
              <a:t>. HL7 &amp; Health Level Seven are registered trademarks of Health Level Seven International. Reg. U.S. TM Office.</a:t>
            </a:r>
            <a:endParaRPr lang="en-US" sz="800" b="1" dirty="0"/>
          </a:p>
        </p:txBody>
      </p:sp>
      <p:pic>
        <p:nvPicPr>
          <p:cNvPr id="1032" name="Picture 14" descr="HL7 International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791200"/>
            <a:ext cx="665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deed.en_GB" TargetMode="External"/><Relationship Id="rId2" Type="http://schemas.openxmlformats.org/officeDocument/2006/relationships/hyperlink" Target="http://gforge.hl7.org/svn/fhir/trunk/presentations/2013-01%20Tutorials/Introduction%20to%20FHIR.pptx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ndex.php?title=FHIR_email_list_subscription_instructions" TargetMode="External"/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2467" y="838200"/>
            <a:ext cx="5095267" cy="2559050"/>
          </a:xfrm>
        </p:spPr>
        <p:txBody>
          <a:bodyPr/>
          <a:lstStyle/>
          <a:p>
            <a:r>
              <a:rPr lang="en-AU" dirty="0" smtClean="0"/>
              <a:t>FHIR</a:t>
            </a:r>
            <a:br>
              <a:rPr lang="en-AU" dirty="0" smtClean="0"/>
            </a:br>
            <a:r>
              <a:rPr lang="en-AU" sz="4800" i="1" dirty="0" smtClean="0"/>
              <a:t>The Basics</a:t>
            </a:r>
            <a:endParaRPr lang="en-AU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 smtClean="0"/>
              <a:t>Ewout</a:t>
            </a:r>
            <a:r>
              <a:rPr lang="en-AU" dirty="0" smtClean="0"/>
              <a:t> Kramer</a:t>
            </a:r>
          </a:p>
          <a:p>
            <a:r>
              <a:rPr lang="en-AU" dirty="0" smtClean="0"/>
              <a:t>March 14, 2013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5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Manifesto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828800"/>
            <a:ext cx="8280920" cy="4480520"/>
          </a:xfrm>
        </p:spPr>
        <p:txBody>
          <a:bodyPr/>
          <a:lstStyle/>
          <a:p>
            <a:pPr lvl="0"/>
            <a:r>
              <a:rPr lang="en-US" dirty="0" smtClean="0"/>
              <a:t>Focus on </a:t>
            </a:r>
            <a:r>
              <a:rPr lang="en-US" b="1" dirty="0"/>
              <a:t>i</a:t>
            </a:r>
            <a:r>
              <a:rPr lang="en-US" b="1" dirty="0" smtClean="0"/>
              <a:t>mplementers</a:t>
            </a:r>
          </a:p>
          <a:p>
            <a:pPr lvl="0"/>
            <a:r>
              <a:rPr lang="en-US" dirty="0" smtClean="0"/>
              <a:t>Keep </a:t>
            </a:r>
            <a:r>
              <a:rPr lang="en-US" b="1" dirty="0" smtClean="0"/>
              <a:t>common</a:t>
            </a:r>
            <a:r>
              <a:rPr lang="en-US" dirty="0" smtClean="0"/>
              <a:t> </a:t>
            </a:r>
            <a:r>
              <a:rPr lang="en-US" b="1" dirty="0" smtClean="0"/>
              <a:t>scenarios </a:t>
            </a:r>
            <a:r>
              <a:rPr lang="en-US" dirty="0" smtClean="0"/>
              <a:t>simple</a:t>
            </a:r>
          </a:p>
          <a:p>
            <a:r>
              <a:rPr lang="en-US" dirty="0" smtClean="0"/>
              <a:t>Leverage </a:t>
            </a:r>
            <a:r>
              <a:rPr lang="en-US" b="1" dirty="0" smtClean="0"/>
              <a:t>existing technologies</a:t>
            </a:r>
          </a:p>
          <a:p>
            <a:r>
              <a:rPr lang="en-US" dirty="0" smtClean="0"/>
              <a:t>Provide</a:t>
            </a:r>
            <a:r>
              <a:rPr lang="en-US" b="1" dirty="0" smtClean="0"/>
              <a:t> human readability</a:t>
            </a:r>
            <a:endParaRPr lang="en-US" dirty="0" smtClean="0"/>
          </a:p>
          <a:p>
            <a:r>
              <a:rPr lang="en-US" dirty="0" smtClean="0"/>
              <a:t>Make content </a:t>
            </a:r>
            <a:r>
              <a:rPr lang="en-US" b="1" dirty="0" smtClean="0"/>
              <a:t>freely available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3100" b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best practice </a:t>
            </a:r>
            <a:r>
              <a:rPr lang="en-US" sz="31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governance</a:t>
            </a:r>
            <a:endParaRPr lang="en-CA" sz="31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31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Implementer</a:t>
            </a:r>
            <a:r>
              <a:rPr lang="en-US" baseline="0" dirty="0" smtClean="0"/>
              <a:t> Focus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Specification is written for target</a:t>
            </a:r>
            <a:r>
              <a:rPr lang="en-US" sz="2800" baseline="0" dirty="0" smtClean="0"/>
              <a:t> audience: implementers</a:t>
            </a:r>
          </a:p>
          <a:p>
            <a:pPr lvl="0"/>
            <a:r>
              <a:rPr lang="en-US" sz="2800" dirty="0" smtClean="0"/>
              <a:t>Publicly available test servers</a:t>
            </a:r>
          </a:p>
          <a:p>
            <a:pPr lvl="0"/>
            <a:r>
              <a:rPr lang="en-US" sz="2800" dirty="0" smtClean="0"/>
              <a:t>Starter APIs published with spec (Java, C#, …)</a:t>
            </a:r>
          </a:p>
          <a:p>
            <a:pPr lvl="0"/>
            <a:r>
              <a:rPr lang="en-US" sz="2800" dirty="0" err="1" smtClean="0"/>
              <a:t>Connectathons</a:t>
            </a:r>
            <a:r>
              <a:rPr lang="en-US" sz="2800" baseline="0" dirty="0" smtClean="0"/>
              <a:t> to verify specification approaches</a:t>
            </a:r>
          </a:p>
          <a:p>
            <a:pPr lvl="0"/>
            <a:r>
              <a:rPr lang="en-US" sz="2800" dirty="0" smtClean="0">
                <a:sym typeface="Wingdings" pitchFamily="2" charset="2"/>
              </a:rPr>
              <a:t>Lots of examples (and they’re valid too)</a:t>
            </a:r>
            <a:endParaRPr lang="en-US" sz="2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6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Keep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“</a:t>
            </a:r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out” over a weekend.</a:t>
            </a:r>
          </a:p>
          <a:p>
            <a:r>
              <a:rPr lang="nl-NL" dirty="0" smtClean="0"/>
              <a:t>Easy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started</a:t>
            </a:r>
            <a:r>
              <a:rPr lang="nl-NL" dirty="0" smtClean="0"/>
              <a:t>, </a:t>
            </a:r>
            <a:r>
              <a:rPr lang="nl-NL" dirty="0" err="1" smtClean="0"/>
              <a:t>grow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the </a:t>
            </a:r>
            <a:r>
              <a:rPr lang="nl-NL" dirty="0" err="1" smtClean="0"/>
              <a:t>spec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more complex scenario’s</a:t>
            </a:r>
          </a:p>
          <a:p>
            <a:r>
              <a:rPr lang="en-US" dirty="0" smtClean="0"/>
              <a:t>Don’t try to cover all: inclusion </a:t>
            </a:r>
            <a:r>
              <a:rPr lang="en-US" dirty="0"/>
              <a:t>of content in core specification is based on “80</a:t>
            </a:r>
            <a:r>
              <a:rPr lang="en-US" dirty="0" smtClean="0"/>
              <a:t>% of implementers” rule</a:t>
            </a:r>
          </a:p>
          <a:p>
            <a:r>
              <a:rPr lang="en-US" dirty="0" smtClean="0"/>
              <a:t>“Drive by interoperability”</a:t>
            </a:r>
            <a:endParaRPr lang="en-US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544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467544" y="1916832"/>
            <a:ext cx="3065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XML, </a:t>
            </a:r>
            <a:r>
              <a:rPr lang="en-US" sz="2800" dirty="0" err="1"/>
              <a:t>Json</a:t>
            </a:r>
            <a:r>
              <a:rPr lang="en-US" sz="2800" dirty="0"/>
              <a:t>, ATOM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5590" y="2420888"/>
            <a:ext cx="443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UML class diagram, </a:t>
            </a:r>
            <a:r>
              <a:rPr lang="en-US" sz="2800" dirty="0" err="1" smtClean="0"/>
              <a:t>eCore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338990" y="5013176"/>
            <a:ext cx="180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HTTPS</a:t>
            </a:r>
            <a:r>
              <a:rPr lang="en-US" sz="2800" dirty="0"/>
              <a:t>, </a:t>
            </a:r>
            <a:r>
              <a:rPr lang="en-US" sz="2800" dirty="0" err="1" smtClean="0"/>
              <a:t>OAuth</a:t>
            </a:r>
            <a:endParaRPr lang="nl-NL" sz="2800" dirty="0"/>
          </a:p>
        </p:txBody>
      </p:sp>
      <p:sp>
        <p:nvSpPr>
          <p:cNvPr id="9" name="Rectangle 8"/>
          <p:cNvSpPr/>
          <p:nvPr/>
        </p:nvSpPr>
        <p:spPr>
          <a:xfrm>
            <a:off x="4572000" y="3591073"/>
            <a:ext cx="32553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REST API like </a:t>
            </a:r>
            <a:endParaRPr lang="en-US" sz="2800" dirty="0" smtClean="0"/>
          </a:p>
          <a:p>
            <a:r>
              <a:rPr lang="en-US" sz="2800" dirty="0" smtClean="0"/>
              <a:t>Facebook </a:t>
            </a:r>
            <a:r>
              <a:rPr lang="en-US" sz="2800" dirty="0"/>
              <a:t>&amp; Twitter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875" y="3172326"/>
            <a:ext cx="2941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Xsd</a:t>
            </a:r>
            <a:r>
              <a:rPr lang="en-US" sz="2800" dirty="0" smtClean="0"/>
              <a:t>, </a:t>
            </a:r>
            <a:r>
              <a:rPr lang="en-US" sz="2800" dirty="0" err="1" smtClean="0"/>
              <a:t>Schematron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335590" y="5067181"/>
            <a:ext cx="3116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NoSql</a:t>
            </a:r>
            <a:r>
              <a:rPr lang="en-US" sz="2800" dirty="0" smtClean="0"/>
              <a:t>, Amazon S3, </a:t>
            </a:r>
            <a:r>
              <a:rPr lang="en-US" sz="2800" dirty="0" err="1" smtClean="0"/>
              <a:t>Lucene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4882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763688" y="2852936"/>
            <a:ext cx="4896544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348656" y="2924389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Governance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FGB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42798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Management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FMG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267744" y="3933056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Methodology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MnM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1700808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Oversight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TSC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5552661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Work Groups</a:t>
            </a:r>
            <a:endParaRPr kumimoji="0" lang="en-CA" sz="1800" b="1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95536" y="5603040"/>
            <a:ext cx="1728192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Core Team</a:t>
            </a:r>
            <a:endParaRPr kumimoji="0" lang="en-CA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6" idx="3"/>
            <a:endCxn id="7" idx="0"/>
          </p:cNvCxnSpPr>
          <p:nvPr/>
        </p:nvCxnSpPr>
        <p:spPr bwMode="auto">
          <a:xfrm>
            <a:off x="5076848" y="3320433"/>
            <a:ext cx="215232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6" idx="1"/>
            <a:endCxn id="8" idx="0"/>
          </p:cNvCxnSpPr>
          <p:nvPr/>
        </p:nvCxnSpPr>
        <p:spPr bwMode="auto">
          <a:xfrm flipH="1">
            <a:off x="3131840" y="3320433"/>
            <a:ext cx="216816" cy="61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 bwMode="auto">
          <a:xfrm>
            <a:off x="3995936" y="4329100"/>
            <a:ext cx="4320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 bwMode="auto">
          <a:xfrm>
            <a:off x="4211960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4"/>
            <a:endCxn id="11" idx="0"/>
          </p:cNvCxnSpPr>
          <p:nvPr/>
        </p:nvCxnSpPr>
        <p:spPr bwMode="auto">
          <a:xfrm>
            <a:off x="4211960" y="5157192"/>
            <a:ext cx="0" cy="395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3" idx="4"/>
            <a:endCxn id="12" idx="3"/>
          </p:cNvCxnSpPr>
          <p:nvPr/>
        </p:nvCxnSpPr>
        <p:spPr bwMode="auto">
          <a:xfrm flipH="1">
            <a:off x="2123728" y="5157192"/>
            <a:ext cx="2088232" cy="8418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48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600" y="2132856"/>
            <a:ext cx="2880594" cy="3533883"/>
            <a:chOff x="1475656" y="2067694"/>
            <a:chExt cx="2354564" cy="2471210"/>
          </a:xfrm>
        </p:grpSpPr>
        <p:pic>
          <p:nvPicPr>
            <p:cNvPr id="16" name="Picture 2" descr="http://cache.jalopnik.com/assets/images/12/2008/12/medium_title-lego_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067694"/>
              <a:ext cx="235456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75656" y="4238821"/>
              <a:ext cx="2354564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 smtClean="0">
                  <a:solidFill>
                    <a:schemeClr val="bg2">
                      <a:lumMod val="50000"/>
                    </a:schemeClr>
                  </a:solidFill>
                </a:rPr>
                <a:t>Patient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93986" y="2132857"/>
            <a:ext cx="2718374" cy="3526930"/>
            <a:chOff x="4860032" y="2067694"/>
            <a:chExt cx="2358334" cy="2466347"/>
          </a:xfrm>
        </p:grpSpPr>
        <p:pic>
          <p:nvPicPr>
            <p:cNvPr id="15" name="Picture 4" descr="http://images.fastcompany.com/upload/lego-rack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1" t="11450" r="17620" b="8137"/>
            <a:stretch/>
          </p:blipFill>
          <p:spPr bwMode="auto">
            <a:xfrm>
              <a:off x="4860032" y="2067694"/>
              <a:ext cx="2358334" cy="20272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860032" y="4233959"/>
              <a:ext cx="235833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dirty="0" err="1">
                  <a:solidFill>
                    <a:schemeClr val="bg2">
                      <a:lumMod val="50000"/>
                    </a:schemeClr>
                  </a:solidFill>
                </a:rPr>
                <a:t>Prescription</a:t>
              </a:r>
              <a:endParaRPr lang="nl-NL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smtClean="0"/>
              <a:t>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70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images.fastcompany.com/upload/lego-rac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t="11450" r="17620" b="8137"/>
          <a:stretch/>
        </p:blipFill>
        <p:spPr bwMode="auto">
          <a:xfrm>
            <a:off x="395559" y="4218061"/>
            <a:ext cx="2160217" cy="209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cache.jalopnik.com/assets/images/12/2008/12/medium_title-leg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15651"/>
            <a:ext cx="2160240" cy="215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mages.bit-tech.net/content_images/2010/07/fun-with-lego/lego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t="21377" r="6449"/>
          <a:stretch/>
        </p:blipFill>
        <p:spPr bwMode="auto">
          <a:xfrm>
            <a:off x="6012175" y="2136983"/>
            <a:ext cx="2751013" cy="374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t2.gstatic.com/images?q=tbn:ANd9GcQbAvF0UYEu8-e5rAydpYTsKO552hR1jnYyEb8UCh_isD97Ka7S7Jl6AtWzL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29253"/>
          <a:stretch/>
        </p:blipFill>
        <p:spPr bwMode="auto">
          <a:xfrm>
            <a:off x="3419872" y="2564921"/>
            <a:ext cx="1491344" cy="244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3295821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nl-NL" sz="6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3236979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600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332656"/>
            <a:ext cx="6552728" cy="1152128"/>
          </a:xfrm>
        </p:spPr>
        <p:txBody>
          <a:bodyPr/>
          <a:lstStyle/>
          <a:p>
            <a:r>
              <a:rPr lang="nl-NL" dirty="0" err="1" smtClean="0"/>
              <a:t>Extensibility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15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" t="-1" r="1892" b="-199"/>
          <a:stretch/>
        </p:blipFill>
        <p:spPr bwMode="auto">
          <a:xfrm>
            <a:off x="4405944" y="1796819"/>
            <a:ext cx="3766456" cy="426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283" y="1700556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68856" y="4509661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01175" y="3014550"/>
            <a:ext cx="2111273" cy="1079857"/>
            <a:chOff x="601146" y="2260898"/>
            <a:chExt cx="2111273" cy="809893"/>
          </a:xfrm>
        </p:grpSpPr>
        <p:pic>
          <p:nvPicPr>
            <p:cNvPr id="34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385" y="2403803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conventionbureaubrabant.nl/images/65562_brabant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46" y="2260898"/>
              <a:ext cx="1165034" cy="666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Down Arrow 2"/>
          <p:cNvSpPr/>
          <p:nvPr/>
        </p:nvSpPr>
        <p:spPr>
          <a:xfrm rot="10800000">
            <a:off x="3037792" y="2388917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14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70" t="16774" r="19980" b="16808"/>
          <a:stretch/>
        </p:blipFill>
        <p:spPr bwMode="auto">
          <a:xfrm>
            <a:off x="5334000" y="2510972"/>
            <a:ext cx="2122714" cy="282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farm9.staticflickr.com/8485/8227961010_a1fbd2827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95" t="39047" r="36494" b="36279"/>
          <a:stretch/>
        </p:blipFill>
        <p:spPr bwMode="auto">
          <a:xfrm>
            <a:off x="5940152" y="3459191"/>
            <a:ext cx="870858" cy="105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332657"/>
            <a:ext cx="6552728" cy="1152128"/>
          </a:xfrm>
        </p:spPr>
        <p:txBody>
          <a:bodyPr/>
          <a:lstStyle/>
          <a:p>
            <a:r>
              <a:rPr lang="nl-NL" dirty="0" err="1" smtClean="0"/>
              <a:t>Profiles</a:t>
            </a:r>
            <a:r>
              <a:rPr lang="nl-NL" dirty="0" smtClean="0"/>
              <a:t> &amp; </a:t>
            </a:r>
            <a:r>
              <a:rPr lang="nl-NL" dirty="0" err="1" smtClean="0"/>
              <a:t>Conformance</a:t>
            </a:r>
            <a:endParaRPr lang="nl-NL" dirty="0"/>
          </a:p>
        </p:txBody>
      </p:sp>
      <p:sp>
        <p:nvSpPr>
          <p:cNvPr id="17" name="Down Arrow 16"/>
          <p:cNvSpPr/>
          <p:nvPr/>
        </p:nvSpPr>
        <p:spPr>
          <a:xfrm>
            <a:off x="3779912" y="2492896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8288"/>
            <a:ext cx="428625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699792" y="1268760"/>
            <a:ext cx="3960440" cy="4519856"/>
            <a:chOff x="-124541" y="915566"/>
            <a:chExt cx="3960440" cy="3389892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" r="4926" b="4330"/>
            <a:stretch/>
          </p:blipFill>
          <p:spPr bwMode="auto">
            <a:xfrm>
              <a:off x="-124541" y="915566"/>
              <a:ext cx="3960440" cy="3389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665" y="987574"/>
              <a:ext cx="21788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nl-NL" sz="3600" b="1" spc="50" dirty="0" smtClean="0">
                  <a:ln w="11430"/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Message</a:t>
              </a:r>
              <a:endParaRPr lang="nl-NL" sz="3600" b="1" spc="50" dirty="0">
                <a:ln w="11430"/>
                <a:gradFill>
                  <a:gsLst>
                    <a:gs pos="25000">
                      <a:srgbClr val="B2B2B2">
                        <a:satMod val="155000"/>
                      </a:srgbClr>
                    </a:gs>
                    <a:gs pos="100000">
                      <a:srgbClr val="B2B2B2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6885" y="2259002"/>
              <a:ext cx="249299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Document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9074" y="3579862"/>
              <a:ext cx="1441420" cy="4847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nl-NL"/>
              </a:defPPr>
              <a:lvl1pPr>
                <a:defRPr sz="3600" b="1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nl-NL" dirty="0">
                  <a:gradFill>
                    <a:gsLst>
                      <a:gs pos="25000">
                        <a:srgbClr val="B2B2B2">
                          <a:satMod val="155000"/>
                        </a:srgbClr>
                      </a:gs>
                      <a:gs pos="100000">
                        <a:srgbClr val="B2B2B2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</a:rPr>
                <a:t>REST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3968" y="3933056"/>
            <a:ext cx="4638107" cy="236988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nl-NL" dirty="0">
                <a:solidFill>
                  <a:prstClr val="white"/>
                </a:solidFill>
              </a:rPr>
              <a:t>HTTP/1.1 200 OK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Content-Type</a:t>
            </a:r>
            <a:r>
              <a:rPr lang="nl-NL" sz="1600" dirty="0">
                <a:solidFill>
                  <a:prstClr val="white"/>
                </a:solidFill>
              </a:rPr>
              <a:t>: </a:t>
            </a:r>
            <a:r>
              <a:rPr lang="nl-NL" sz="1600" dirty="0" err="1">
                <a:solidFill>
                  <a:prstClr val="white"/>
                </a:solidFill>
              </a:rPr>
              <a:t>application</a:t>
            </a:r>
            <a:r>
              <a:rPr lang="nl-NL" sz="1600" dirty="0">
                <a:solidFill>
                  <a:prstClr val="white"/>
                </a:solidFill>
              </a:rPr>
              <a:t>/</a:t>
            </a:r>
            <a:r>
              <a:rPr lang="nl-NL" sz="1600" dirty="0" err="1">
                <a:solidFill>
                  <a:prstClr val="white"/>
                </a:solidFill>
              </a:rPr>
              <a:t>json;charset</a:t>
            </a:r>
            <a:r>
              <a:rPr lang="nl-NL" sz="1600" dirty="0">
                <a:solidFill>
                  <a:prstClr val="white"/>
                </a:solidFill>
              </a:rPr>
              <a:t>=utf-8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Content-</a:t>
            </a:r>
            <a:r>
              <a:rPr lang="nl-NL" sz="1600" dirty="0" err="1" smtClean="0">
                <a:solidFill>
                  <a:prstClr val="white"/>
                </a:solidFill>
              </a:rPr>
              <a:t>Length</a:t>
            </a:r>
            <a:r>
              <a:rPr lang="nl-NL" sz="1600" dirty="0">
                <a:solidFill>
                  <a:prstClr val="white"/>
                </a:solidFill>
              </a:rPr>
              <a:t>: 627</a:t>
            </a:r>
          </a:p>
          <a:p>
            <a:r>
              <a:rPr lang="fr-FR" sz="1600" dirty="0">
                <a:solidFill>
                  <a:prstClr val="white"/>
                </a:solidFill>
              </a:rPr>
              <a:t>Content-Location: 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fhir</a:t>
            </a:r>
            <a:r>
              <a:rPr lang="fr-FR" sz="1600" dirty="0" smtClean="0">
                <a:solidFill>
                  <a:prstClr val="white"/>
                </a:solidFill>
              </a:rPr>
              <a:t>/</a:t>
            </a:r>
            <a:r>
              <a:rPr lang="fr-FR" sz="1600" dirty="0" err="1" smtClean="0">
                <a:solidFill>
                  <a:prstClr val="white"/>
                </a:solidFill>
              </a:rPr>
              <a:t>person</a:t>
            </a:r>
            <a:r>
              <a:rPr lang="fr-FR" sz="1600" dirty="0">
                <a:solidFill>
                  <a:prstClr val="white"/>
                </a:solidFill>
              </a:rPr>
              <a:t>/@1/history/@1</a:t>
            </a:r>
          </a:p>
          <a:p>
            <a:r>
              <a:rPr lang="en-US" sz="1600" dirty="0">
                <a:solidFill>
                  <a:prstClr val="white"/>
                </a:solidFill>
              </a:rPr>
              <a:t>Last-Modified: Tue, 29 May 2012 23:45:32 GMT</a:t>
            </a:r>
          </a:p>
          <a:p>
            <a:r>
              <a:rPr lang="nl-NL" sz="1600" dirty="0" err="1">
                <a:solidFill>
                  <a:prstClr val="white"/>
                </a:solidFill>
              </a:rPr>
              <a:t>ETag</a:t>
            </a:r>
            <a:r>
              <a:rPr lang="nl-NL" sz="1600" dirty="0">
                <a:solidFill>
                  <a:prstClr val="white"/>
                </a:solidFill>
              </a:rPr>
              <a:t>: "</a:t>
            </a:r>
            <a:r>
              <a:rPr lang="nl-NL" sz="1600" dirty="0" smtClean="0">
                <a:solidFill>
                  <a:prstClr val="white"/>
                </a:solidFill>
              </a:rPr>
              <a:t>1“</a:t>
            </a:r>
          </a:p>
          <a:p>
            <a:endParaRPr lang="nl-NL" dirty="0">
              <a:solidFill>
                <a:prstClr val="white"/>
              </a:solidFill>
            </a:endParaRPr>
          </a:p>
          <a:p>
            <a:r>
              <a:rPr lang="nl-NL" sz="1600" dirty="0" smtClean="0">
                <a:solidFill>
                  <a:prstClr val="white"/>
                </a:solidFill>
              </a:rPr>
              <a:t>"</a:t>
            </a:r>
            <a:r>
              <a:rPr lang="nl-NL" sz="1600" dirty="0">
                <a:solidFill>
                  <a:prstClr val="white"/>
                </a:solidFill>
              </a:rPr>
              <a:t>Person":{"</a:t>
            </a:r>
            <a:r>
              <a:rPr lang="nl-NL" sz="1600" dirty="0" err="1">
                <a:solidFill>
                  <a:prstClr val="white"/>
                </a:solidFill>
              </a:rPr>
              <a:t>id</a:t>
            </a:r>
            <a:r>
              <a:rPr lang="nl-NL" sz="1600" dirty="0">
                <a:solidFill>
                  <a:prstClr val="white"/>
                </a:solidFill>
              </a:rPr>
              <a:t>":{"value":"1"},"</a:t>
            </a:r>
            <a:r>
              <a:rPr lang="nl-NL" sz="1600" dirty="0" err="1">
                <a:solidFill>
                  <a:prstClr val="white"/>
                </a:solidFill>
              </a:rPr>
              <a:t>identifier</a:t>
            </a:r>
            <a:r>
              <a:rPr lang="nl-NL" sz="1600" dirty="0">
                <a:solidFill>
                  <a:prstClr val="white"/>
                </a:solidFill>
              </a:rPr>
              <a:t>":[{"type":{"code":"</a:t>
            </a:r>
            <a:r>
              <a:rPr lang="nl-NL" sz="1600" dirty="0" err="1">
                <a:solidFill>
                  <a:prstClr val="white"/>
                </a:solidFill>
              </a:rPr>
              <a:t>ssn</a:t>
            </a:r>
            <a:r>
              <a:rPr lang="nl-NL" sz="1600" dirty="0" smtClean="0">
                <a:solidFill>
                  <a:prstClr val="white"/>
                </a:solidFill>
              </a:rPr>
              <a:t>","</a:t>
            </a:r>
            <a:r>
              <a:rPr lang="nl-NL" sz="1600" dirty="0" err="1">
                <a:solidFill>
                  <a:prstClr val="white"/>
                </a:solidFill>
              </a:rPr>
              <a:t>system":"http</a:t>
            </a:r>
            <a:r>
              <a:rPr lang="nl-NL" sz="1600" dirty="0">
                <a:solidFill>
                  <a:prstClr val="white"/>
                </a:solidFill>
              </a:rPr>
              <a:t>://</a:t>
            </a:r>
            <a:r>
              <a:rPr lang="nl-NL" sz="1600" dirty="0" smtClean="0">
                <a:solidFill>
                  <a:prstClr val="white"/>
                </a:solidFill>
              </a:rPr>
              <a:t>hl7.org/</a:t>
            </a:r>
            <a:r>
              <a:rPr lang="nl-NL" sz="1600" dirty="0" err="1" smtClean="0">
                <a:solidFill>
                  <a:prstClr val="white"/>
                </a:solidFill>
              </a:rPr>
              <a:t>fhir</a:t>
            </a:r>
            <a:r>
              <a:rPr lang="nl-NL" sz="1600" dirty="0" smtClean="0">
                <a:solidFill>
                  <a:prstClr val="white"/>
                </a:solidFill>
              </a:rPr>
              <a:t>/</a:t>
            </a:r>
            <a:r>
              <a:rPr lang="nl-NL" sz="1600" dirty="0" err="1" smtClean="0">
                <a:solidFill>
                  <a:prstClr val="white"/>
                </a:solidFill>
              </a:rPr>
              <a:t>sid</a:t>
            </a:r>
            <a:endParaRPr lang="nl-NL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Transport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6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downloaded here (user ‘anonymous’, no password):</a:t>
            </a:r>
          </a:p>
          <a:p>
            <a:pPr lvl="1"/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gforge.hl7.org/svn/fhir/trunk/presentations/</a:t>
            </a:r>
            <a:r>
              <a:rPr lang="en-US" dirty="0">
                <a:hlinkClick r:id="rId2"/>
              </a:rPr>
              <a:t>HL7 UK FHIR The </a:t>
            </a:r>
            <a:r>
              <a:rPr lang="en-US" dirty="0" smtClean="0">
                <a:hlinkClick r:id="rId2"/>
              </a:rPr>
              <a:t>Basics</a:t>
            </a:r>
            <a:r>
              <a:rPr lang="en-CA" dirty="0" smtClean="0">
                <a:hlinkClick r:id="rId2"/>
              </a:rPr>
              <a:t>.</a:t>
            </a:r>
            <a:r>
              <a:rPr lang="en-CA" dirty="0" err="1" smtClean="0">
                <a:hlinkClick r:id="rId2"/>
              </a:rPr>
              <a:t>pptx</a:t>
            </a:r>
            <a:endParaRPr lang="en-CA" dirty="0" smtClean="0"/>
          </a:p>
          <a:p>
            <a:pPr lvl="0"/>
            <a:r>
              <a:rPr lang="en-US" dirty="0" smtClean="0"/>
              <a:t>Is licensed for use under the Creative Commons, specifically:</a:t>
            </a:r>
          </a:p>
          <a:p>
            <a:pPr lvl="1"/>
            <a:r>
              <a:rPr lang="en-CA" u="sng" dirty="0">
                <a:hlinkClick r:id="rId3"/>
              </a:rPr>
              <a:t>Creative Commons Attribution 3.0 </a:t>
            </a:r>
            <a:r>
              <a:rPr lang="en-CA" u="sng" dirty="0" err="1">
                <a:hlinkClick r:id="rId3"/>
              </a:rPr>
              <a:t>Unported</a:t>
            </a:r>
            <a:r>
              <a:rPr lang="en-CA" u="sng" dirty="0">
                <a:hlinkClick r:id="rId3"/>
              </a:rPr>
              <a:t> </a:t>
            </a:r>
            <a:r>
              <a:rPr lang="en-CA" u="sng" dirty="0" smtClean="0">
                <a:hlinkClick r:id="rId3"/>
              </a:rPr>
              <a:t>License</a:t>
            </a:r>
            <a:endParaRPr lang="en-CA" u="sng" dirty="0" smtClean="0"/>
          </a:p>
          <a:p>
            <a:pPr lvl="1"/>
            <a:r>
              <a:rPr lang="en-US" dirty="0" smtClean="0"/>
              <a:t>(Do with it as you wish, so long as you give credit)</a:t>
            </a:r>
          </a:p>
          <a:p>
            <a:r>
              <a:rPr lang="en-US" dirty="0" smtClean="0"/>
              <a:t>Based on Lloyds WGM tutorial</a:t>
            </a:r>
            <a:endParaRPr lang="en-CA" dirty="0"/>
          </a:p>
        </p:txBody>
      </p:sp>
      <p:pic>
        <p:nvPicPr>
          <p:cNvPr id="5" name="Picture 4" descr="Creative Commons Lic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Resources</a:t>
            </a:r>
            <a:endParaRPr lang="en-C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00808"/>
            <a:ext cx="8382000" cy="4480520"/>
          </a:xfrm>
        </p:spPr>
        <p:txBody>
          <a:bodyPr/>
          <a:lstStyle/>
          <a:p>
            <a:r>
              <a:rPr lang="en-AU" dirty="0" smtClean="0"/>
              <a:t>“Resources” are:</a:t>
            </a:r>
          </a:p>
          <a:p>
            <a:pPr lvl="1"/>
            <a:r>
              <a:rPr lang="en-AU" dirty="0" smtClean="0"/>
              <a:t>Small logically discrete units of exchange/storage</a:t>
            </a:r>
          </a:p>
          <a:p>
            <a:pPr lvl="1"/>
            <a:r>
              <a:rPr lang="en-AU" dirty="0" smtClean="0"/>
              <a:t>Defined behaviour and meaning</a:t>
            </a:r>
          </a:p>
          <a:p>
            <a:pPr lvl="1"/>
            <a:r>
              <a:rPr lang="en-AU" dirty="0" smtClean="0"/>
              <a:t>Known identity / location</a:t>
            </a:r>
          </a:p>
          <a:p>
            <a:pPr lvl="1"/>
            <a:r>
              <a:rPr lang="en-AU" dirty="0" smtClean="0"/>
              <a:t>“of interest” to healthcare</a:t>
            </a:r>
          </a:p>
          <a:p>
            <a:pPr lvl="1"/>
            <a:r>
              <a:rPr lang="en-AU" dirty="0"/>
              <a:t>Defined by HL7 committees</a:t>
            </a:r>
          </a:p>
          <a:p>
            <a:pPr lvl="1"/>
            <a:r>
              <a:rPr lang="en-AU" dirty="0" smtClean="0"/>
              <a:t>About 100-150 in total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V2: Sort of like Segments, </a:t>
            </a:r>
          </a:p>
          <a:p>
            <a:pPr lvl="1"/>
            <a:r>
              <a:rPr lang="en-AU" dirty="0" smtClean="0"/>
              <a:t>V3: Sort of like CMETs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5046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84" y="3212976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Resource?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</a:p>
          <a:p>
            <a:pPr lvl="1"/>
            <a:r>
              <a:rPr lang="en-US" dirty="0" smtClean="0"/>
              <a:t>Person, Patient, Visit, Organization, Coverage, Invoice</a:t>
            </a:r>
          </a:p>
          <a:p>
            <a:r>
              <a:rPr lang="en-US" dirty="0" smtClean="0"/>
              <a:t>Clinical Concepts</a:t>
            </a:r>
          </a:p>
          <a:p>
            <a:pPr lvl="1"/>
            <a:r>
              <a:rPr lang="en-US" dirty="0" smtClean="0"/>
              <a:t>Allergy, Problem, Questionnaire, Care Plan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Document, Message, Profile, Conformance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Non-examples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Too small</a:t>
            </a:r>
          </a:p>
          <a:p>
            <a:r>
              <a:rPr lang="en-US" dirty="0" smtClean="0"/>
              <a:t>Electronic Health Record </a:t>
            </a:r>
          </a:p>
          <a:p>
            <a:pPr lvl="1"/>
            <a:r>
              <a:rPr lang="en-US" dirty="0" smtClean="0"/>
              <a:t>Too big</a:t>
            </a:r>
          </a:p>
          <a:p>
            <a:r>
              <a:rPr lang="en-US" dirty="0" smtClean="0"/>
              <a:t>Blood Pressure</a:t>
            </a:r>
          </a:p>
          <a:p>
            <a:pPr lvl="1"/>
            <a:r>
              <a:rPr lang="en-US" dirty="0" smtClean="0"/>
              <a:t>Too specific</a:t>
            </a:r>
          </a:p>
          <a:p>
            <a:r>
              <a:rPr lang="en-US" dirty="0" smtClean="0"/>
              <a:t>Intervention</a:t>
            </a:r>
          </a:p>
          <a:p>
            <a:pPr lvl="1"/>
            <a:r>
              <a:rPr lang="en-US" dirty="0" smtClean="0"/>
              <a:t>Too broad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79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diagram</a:t>
            </a:r>
            <a:endParaRPr lang="nl-NL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90650"/>
            <a:ext cx="55530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76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in the </a:t>
            </a:r>
            <a:r>
              <a:rPr lang="nl-NL" dirty="0" err="1" smtClean="0"/>
              <a:t>spec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Description (definition, scope)</a:t>
            </a:r>
          </a:p>
          <a:p>
            <a:r>
              <a:rPr lang="en-US" sz="2300" dirty="0" smtClean="0"/>
              <a:t>UML </a:t>
            </a:r>
            <a:r>
              <a:rPr lang="en-US" sz="2300" dirty="0"/>
              <a:t>diagram</a:t>
            </a:r>
          </a:p>
          <a:p>
            <a:r>
              <a:rPr lang="en-US" sz="2300" dirty="0"/>
              <a:t>Simple pseudo-XML syntax</a:t>
            </a:r>
          </a:p>
          <a:p>
            <a:r>
              <a:rPr lang="en-US" sz="2300" dirty="0"/>
              <a:t>Vocabulary bindings</a:t>
            </a:r>
          </a:p>
          <a:p>
            <a:r>
              <a:rPr lang="en-US" sz="2300" dirty="0"/>
              <a:t>Constraints (validation)</a:t>
            </a:r>
          </a:p>
          <a:p>
            <a:r>
              <a:rPr lang="en-US" sz="2300" dirty="0"/>
              <a:t>Notes</a:t>
            </a:r>
          </a:p>
          <a:p>
            <a:r>
              <a:rPr lang="en-US" sz="2300" dirty="0"/>
              <a:t>Search Criteria</a:t>
            </a:r>
          </a:p>
          <a:p>
            <a:r>
              <a:rPr lang="en-US" sz="2300" dirty="0"/>
              <a:t>Data dictionary</a:t>
            </a:r>
          </a:p>
          <a:p>
            <a:r>
              <a:rPr lang="en-US" sz="2300" dirty="0"/>
              <a:t>Example instance</a:t>
            </a:r>
          </a:p>
          <a:p>
            <a:r>
              <a:rPr lang="en-US" sz="2300" dirty="0" smtClean="0"/>
              <a:t>Schema</a:t>
            </a:r>
            <a:endParaRPr lang="en-CA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8139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 representation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791400" cy="592088"/>
          </a:xfrm>
        </p:spPr>
        <p:txBody>
          <a:bodyPr/>
          <a:lstStyle/>
          <a:p>
            <a:pPr eaLnBrk="0" hangingPunct="0"/>
            <a:r>
              <a:rPr lang="en-US" sz="2400" dirty="0"/>
              <a:t>Each resource is modeled using developer friendly XML</a:t>
            </a:r>
            <a:endParaRPr lang="en-CA" sz="2400" dirty="0"/>
          </a:p>
          <a:p>
            <a:pPr lvl="1" eaLnBrk="0" hangingPunct="0"/>
            <a:r>
              <a:rPr lang="en-US" sz="2200" dirty="0"/>
              <a:t>XML does </a:t>
            </a:r>
            <a:r>
              <a:rPr lang="en-US" sz="2200" b="1" dirty="0"/>
              <a:t>not</a:t>
            </a:r>
            <a:r>
              <a:rPr lang="en-US" sz="2200" dirty="0"/>
              <a:t> reflect RIM-based modeling</a:t>
            </a:r>
            <a:endParaRPr lang="en-CA" dirty="0"/>
          </a:p>
          <a:p>
            <a:pPr lvl="1" eaLnBrk="0" hangingPunct="0"/>
            <a:r>
              <a:rPr lang="en-US" sz="2200" dirty="0"/>
              <a:t>No </a:t>
            </a:r>
            <a:r>
              <a:rPr lang="en-US" sz="2200" dirty="0" err="1"/>
              <a:t>classCodes</a:t>
            </a:r>
            <a:r>
              <a:rPr lang="en-US" sz="2200" dirty="0"/>
              <a:t>, </a:t>
            </a:r>
            <a:r>
              <a:rPr lang="en-US" sz="2200" dirty="0" err="1"/>
              <a:t>moodCodes</a:t>
            </a:r>
            <a:r>
              <a:rPr lang="en-US" sz="2200" dirty="0"/>
              <a:t>, etc. visible</a:t>
            </a:r>
            <a:endParaRPr lang="en-CA" dirty="0"/>
          </a:p>
          <a:p>
            <a:pPr eaLnBrk="0" hangingPunct="0"/>
            <a:r>
              <a:rPr lang="en-US" sz="3100" dirty="0" smtClean="0"/>
              <a:t>Uses </a:t>
            </a:r>
            <a:r>
              <a:rPr lang="en-US" sz="3100" dirty="0"/>
              <a:t>a variant of the ISO </a:t>
            </a:r>
            <a:r>
              <a:rPr lang="en-US" sz="3100" dirty="0" err="1" smtClean="0"/>
              <a:t>datatypes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128" y="404664"/>
            <a:ext cx="6640193" cy="606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323529" y="2372943"/>
            <a:ext cx="7272808" cy="4122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323528" y="548680"/>
            <a:ext cx="7272809" cy="64807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323529" y="1201520"/>
            <a:ext cx="7272808" cy="1171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020272" y="3717032"/>
            <a:ext cx="1800200" cy="187220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Defined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Structured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Data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0272" y="512676"/>
            <a:ext cx="1800200" cy="72008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Extensions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1427192"/>
            <a:ext cx="1800200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Narrative</a:t>
            </a:r>
            <a:endParaRPr kumimoji="0" lang="en-CA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8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Extensions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6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for Extensions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choice – design for absolutely everything or allow extensions</a:t>
            </a:r>
          </a:p>
          <a:p>
            <a:r>
              <a:rPr lang="en-US" dirty="0"/>
              <a:t>Everyone needs extensions, everyone hates </a:t>
            </a:r>
            <a:r>
              <a:rPr lang="en-US" dirty="0" smtClean="0"/>
              <a:t>them:</a:t>
            </a:r>
            <a:endParaRPr lang="en-US" dirty="0"/>
          </a:p>
          <a:p>
            <a:pPr lvl="1"/>
            <a:r>
              <a:rPr lang="en-US" dirty="0"/>
              <a:t>Z-segments in v2</a:t>
            </a:r>
          </a:p>
          <a:p>
            <a:pPr lvl="2"/>
            <a:r>
              <a:rPr lang="en-US" dirty="0"/>
              <a:t>What does this mean?</a:t>
            </a:r>
          </a:p>
          <a:p>
            <a:pPr lvl="3"/>
            <a:r>
              <a:rPr lang="en-US" dirty="0">
                <a:latin typeface="Courier New" pitchFamily="49" charset="0"/>
                <a:cs typeface="Courier New" pitchFamily="49" charset="0"/>
              </a:rPr>
              <a:t>ZSB|20080117|Q^57|4.30^uL</a:t>
            </a:r>
          </a:p>
          <a:p>
            <a:pPr lvl="1"/>
            <a:r>
              <a:rPr lang="en-US" dirty="0"/>
              <a:t>Foreign namespaces in CDA/V3</a:t>
            </a:r>
          </a:p>
          <a:p>
            <a:pPr lvl="2"/>
            <a:r>
              <a:rPr lang="en-US" dirty="0"/>
              <a:t>Break </a:t>
            </a:r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6" name="Picture 2" descr="C:\Users\office\AppData\Local\Microsoft\Windows\Temporary Internet Files\Content.IE5\272C75AG\MC9000483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7" y="3861048"/>
            <a:ext cx="9810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without the pain…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</a:t>
            </a:r>
            <a:r>
              <a:rPr lang="en-US" i="1" dirty="0" smtClean="0"/>
              <a:t>not</a:t>
            </a:r>
            <a:r>
              <a:rPr lang="en-US" dirty="0" smtClean="0"/>
              <a:t> a dirty word, they will be common</a:t>
            </a:r>
          </a:p>
          <a:p>
            <a:r>
              <a:rPr lang="en-US" dirty="0" smtClean="0"/>
              <a:t>Extensions are built into the wire format</a:t>
            </a:r>
          </a:p>
          <a:p>
            <a:pPr lvl="1"/>
            <a:r>
              <a:rPr lang="en-US" dirty="0" smtClean="0"/>
              <a:t>All conformant systems can “handle” any possible extension - Just a bucket of “other stuff”</a:t>
            </a:r>
          </a:p>
          <a:p>
            <a:pPr lvl="0"/>
            <a:r>
              <a:rPr lang="en-US" dirty="0" smtClean="0"/>
              <a:t>Framework to define, document, publish, find extensions</a:t>
            </a:r>
          </a:p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Name:</a:t>
            </a:r>
            <a:r>
              <a:rPr lang="en-US" dirty="0" smtClean="0"/>
              <a:t> </a:t>
            </a:r>
            <a:r>
              <a:rPr lang="en-US" dirty="0" err="1" smtClean="0"/>
              <a:t>Ewout</a:t>
            </a:r>
            <a:r>
              <a:rPr lang="en-US" dirty="0" smtClean="0"/>
              <a:t> Kramer</a:t>
            </a:r>
          </a:p>
          <a:p>
            <a:r>
              <a:rPr lang="en-US" b="1" dirty="0" smtClean="0"/>
              <a:t>Company:</a:t>
            </a:r>
            <a:r>
              <a:rPr lang="en-US" dirty="0" smtClean="0"/>
              <a:t> </a:t>
            </a:r>
            <a:r>
              <a:rPr lang="en-US" dirty="0" err="1" smtClean="0"/>
              <a:t>Furore</a:t>
            </a:r>
            <a:r>
              <a:rPr lang="en-US" dirty="0" smtClean="0"/>
              <a:t> (Amsterdam, NL)</a:t>
            </a:r>
          </a:p>
          <a:p>
            <a:r>
              <a:rPr lang="en-US" b="1" dirty="0" smtClean="0"/>
              <a:t>Background:</a:t>
            </a:r>
          </a:p>
          <a:p>
            <a:pPr lvl="1"/>
            <a:r>
              <a:rPr lang="en-US" dirty="0" smtClean="0"/>
              <a:t>Initial participant in FHIR core team</a:t>
            </a:r>
          </a:p>
          <a:p>
            <a:pPr lvl="1"/>
            <a:r>
              <a:rPr lang="en-US" dirty="0" smtClean="0"/>
              <a:t>Member of the HL7 RIMBAA group</a:t>
            </a:r>
          </a:p>
          <a:p>
            <a:pPr lvl="1"/>
            <a:r>
              <a:rPr lang="en-US" dirty="0" smtClean="0"/>
              <a:t>Involved in software development of v3 based systems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44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Extension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8790"/>
            <a:ext cx="8167449" cy="45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096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Extending</a:t>
            </a:r>
            <a:r>
              <a:rPr lang="nl-NL" dirty="0" smtClean="0"/>
              <a:t> a name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51" y="2063546"/>
            <a:ext cx="8377336" cy="31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2" y="270892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 smtClean="0"/>
              <a:t>Key</a:t>
            </a:r>
            <a:r>
              <a:rPr lang="nl-NL" dirty="0" smtClean="0"/>
              <a:t> = </a:t>
            </a:r>
            <a:r>
              <a:rPr lang="nl-NL" dirty="0" err="1" smtClean="0"/>
              <a:t>location</a:t>
            </a:r>
            <a:r>
              <a:rPr lang="nl-NL" dirty="0" smtClean="0"/>
              <a:t> of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851920" y="4263479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Value</a:t>
            </a:r>
            <a:r>
              <a:rPr lang="nl-NL" dirty="0" smtClean="0"/>
              <a:t> =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according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921014" y="3296548"/>
            <a:ext cx="7825073" cy="8885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>
            <a:stCxn id="5" idx="1"/>
          </p:cNvCxnSpPr>
          <p:nvPr/>
        </p:nvCxnSpPr>
        <p:spPr bwMode="auto">
          <a:xfrm flipH="1">
            <a:off x="3500264" y="2939753"/>
            <a:ext cx="639688" cy="56125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3347864" y="4005065"/>
            <a:ext cx="1008112" cy="36003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PROFILES &amp; CONFORMANCE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4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Profiles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8"/>
              </a:spcBef>
              <a:defRPr/>
            </a:pPr>
            <a:r>
              <a:rPr lang="en-US" dirty="0" smtClean="0"/>
              <a:t>Defines what </a:t>
            </a:r>
            <a:r>
              <a:rPr lang="ja-JP" altLang="en-US" dirty="0" smtClean="0"/>
              <a:t>‘</a:t>
            </a:r>
            <a:r>
              <a:rPr lang="en-US" altLang="ja-JP" dirty="0" smtClean="0"/>
              <a:t>your</a:t>
            </a:r>
            <a:r>
              <a:rPr lang="en-US" dirty="0" smtClean="0"/>
              <a:t> </a:t>
            </a:r>
            <a:r>
              <a:rPr lang="en-US" dirty="0"/>
              <a:t>jurisdiction</a:t>
            </a:r>
            <a:r>
              <a:rPr lang="ja-JP" altLang="en-US" dirty="0"/>
              <a:t>’</a:t>
            </a:r>
            <a:r>
              <a:rPr lang="en-US" dirty="0"/>
              <a:t> needs to </a:t>
            </a:r>
            <a:r>
              <a:rPr lang="en-US" dirty="0" smtClean="0"/>
              <a:t>communicate and store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Defined </a:t>
            </a:r>
            <a:r>
              <a:rPr lang="en-US" dirty="0"/>
              <a:t>by </a:t>
            </a:r>
            <a:r>
              <a:rPr lang="en-US" dirty="0" smtClean="0"/>
              <a:t>HL7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/>
              <a:t>Country, Region, </a:t>
            </a:r>
            <a:r>
              <a:rPr lang="en-US" dirty="0" smtClean="0"/>
              <a:t>Organization, Project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/>
              <a:t>Accessible on-line – via </a:t>
            </a:r>
            <a:r>
              <a:rPr lang="en-US" dirty="0" smtClean="0"/>
              <a:t>URL</a:t>
            </a:r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Structured, computer readable, used for validation</a:t>
            </a:r>
            <a:endParaRPr lang="en-US" dirty="0"/>
          </a:p>
          <a:p>
            <a:pPr>
              <a:spcBef>
                <a:spcPts val="538"/>
              </a:spcBef>
              <a:defRPr/>
            </a:pPr>
            <a:r>
              <a:rPr lang="en-US" dirty="0" smtClean="0"/>
              <a:t>In fact, it’s a Resource itself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460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(cont’d)</a:t>
            </a:r>
            <a:endParaRPr lang="en-CA" dirty="0"/>
          </a:p>
        </p:txBody>
      </p:sp>
      <p:pic>
        <p:nvPicPr>
          <p:cNvPr id="6146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6362" r="3538" b="2836"/>
          <a:stretch/>
        </p:blipFill>
        <p:spPr bwMode="auto">
          <a:xfrm>
            <a:off x="333153" y="279004"/>
            <a:ext cx="8480984" cy="6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contents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 existing resources or profiles</a:t>
            </a:r>
          </a:p>
          <a:p>
            <a:r>
              <a:rPr lang="en-US" dirty="0" smtClean="0"/>
              <a:t>Define new extensions</a:t>
            </a:r>
          </a:p>
          <a:p>
            <a:r>
              <a:rPr lang="en-US" dirty="0" smtClean="0"/>
              <a:t>Define new bindings</a:t>
            </a:r>
          </a:p>
          <a:p>
            <a:r>
              <a:rPr lang="en-US" dirty="0" smtClean="0"/>
              <a:t>Define messaging events, search operations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Subsumes:</a:t>
            </a:r>
            <a:r>
              <a:rPr lang="en-US" baseline="0" dirty="0" smtClean="0"/>
              <a:t> </a:t>
            </a:r>
            <a:r>
              <a:rPr lang="en-US" dirty="0" smtClean="0"/>
              <a:t>template, implementation profile,</a:t>
            </a:r>
            <a:r>
              <a:rPr lang="en-US" baseline="0" dirty="0" smtClean="0"/>
              <a:t> DCM (Detailed Clinical Model)</a:t>
            </a:r>
            <a:r>
              <a:rPr lang="en-US" dirty="0" smtClean="0"/>
              <a:t>, etc.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1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There’s a resource for documenting conformance to FHIR</a:t>
            </a:r>
          </a:p>
          <a:p>
            <a:r>
              <a:rPr lang="en-US" sz="2800" dirty="0" smtClean="0"/>
              <a:t>Can be used for:</a:t>
            </a:r>
          </a:p>
          <a:p>
            <a:pPr lvl="1"/>
            <a:r>
              <a:rPr lang="en-US" sz="2400" dirty="0" smtClean="0"/>
              <a:t>Stating how a specific system instance behaves</a:t>
            </a:r>
          </a:p>
          <a:p>
            <a:pPr lvl="1"/>
            <a:r>
              <a:rPr lang="en-US" sz="2400" dirty="0" smtClean="0"/>
              <a:t>Defining how a software system is capable of behaving (including configuration options)</a:t>
            </a:r>
          </a:p>
          <a:p>
            <a:pPr lvl="1"/>
            <a:r>
              <a:rPr lang="en-US" sz="2400" dirty="0" smtClean="0"/>
              <a:t>Identifying a desired set of behavior (e.g. RFP)</a:t>
            </a:r>
          </a:p>
          <a:p>
            <a:r>
              <a:rPr lang="en-US" sz="2800" dirty="0" smtClean="0"/>
              <a:t>To declare themselves “FHIR Conformant”, a system </a:t>
            </a:r>
            <a:r>
              <a:rPr lang="en-US" sz="2800" b="1" dirty="0" smtClean="0"/>
              <a:t>must</a:t>
            </a:r>
            <a:r>
              <a:rPr lang="en-US" sz="2800" dirty="0" smtClean="0"/>
              <a:t> publish a Conformance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917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Conformance (cont’d)</a:t>
            </a:r>
            <a:endParaRPr lang="en-CA" dirty="0"/>
          </a:p>
        </p:txBody>
      </p:sp>
      <p:pic>
        <p:nvPicPr>
          <p:cNvPr id="7170" name="Picture 2" descr="UM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5785" r="4489" b="2596"/>
          <a:stretch/>
        </p:blipFill>
        <p:spPr bwMode="auto">
          <a:xfrm>
            <a:off x="1547664" y="289523"/>
            <a:ext cx="6088071" cy="6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FHIR supports 4 interoperability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38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11588748"/>
              </p:ext>
            </p:extLst>
          </p:nvPr>
        </p:nvGraphicFramePr>
        <p:xfrm>
          <a:off x="323528" y="2348880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4" name="Group 73"/>
          <p:cNvGrpSpPr/>
          <p:nvPr/>
        </p:nvGrpSpPr>
        <p:grpSpPr>
          <a:xfrm rot="16200000">
            <a:off x="6548067" y="2452739"/>
            <a:ext cx="1162889" cy="1221681"/>
            <a:chOff x="874590" y="280564"/>
            <a:chExt cx="2756393" cy="2788444"/>
          </a:xfrm>
        </p:grpSpPr>
        <p:grpSp>
          <p:nvGrpSpPr>
            <p:cNvPr id="75" name="Group 74"/>
            <p:cNvGrpSpPr/>
            <p:nvPr/>
          </p:nvGrpSpPr>
          <p:grpSpPr>
            <a:xfrm>
              <a:off x="1425869" y="1953630"/>
              <a:ext cx="1102557" cy="1115378"/>
              <a:chOff x="1763688" y="3573016"/>
              <a:chExt cx="1440160" cy="144016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76368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83768" y="357301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83768" y="429309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425869" y="280564"/>
              <a:ext cx="1102557" cy="1115378"/>
              <a:chOff x="2483768" y="1412776"/>
              <a:chExt cx="1440160" cy="144016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48376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FF3B3B"/>
              </a:solidFill>
              <a:ln w="25400" cap="flat" cmpd="sng" algn="ctr">
                <a:solidFill>
                  <a:srgbClr val="FF3B3B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977147" y="1395942"/>
              <a:ext cx="1102557" cy="557689"/>
              <a:chOff x="2483768" y="2852936"/>
              <a:chExt cx="1440160" cy="72008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28426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528426" y="1395942"/>
              <a:ext cx="1102557" cy="1115378"/>
              <a:chOff x="3203848" y="2852936"/>
              <a:chExt cx="1440160" cy="144016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3079704" y="2511319"/>
              <a:ext cx="551279" cy="557689"/>
            </a:xfrm>
            <a:prstGeom prst="rect">
              <a:avLst/>
            </a:prstGeom>
            <a:solidFill>
              <a:srgbClr val="FF1515"/>
            </a:solidFill>
            <a:ln w="25400" cap="flat" cmpd="sng" algn="ctr">
              <a:solidFill>
                <a:srgbClr val="FF151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528426" y="280564"/>
              <a:ext cx="1102557" cy="1115378"/>
              <a:chOff x="3203848" y="1412776"/>
              <a:chExt cx="1440160" cy="144016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92392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2392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03848" y="141277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203848" y="2132856"/>
                <a:ext cx="720080" cy="720080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solidFill>
                  <a:srgbClr val="92D05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74590" y="1398583"/>
              <a:ext cx="1102557" cy="1670425"/>
              <a:chOff x="1043608" y="2856347"/>
              <a:chExt cx="1440160" cy="2156829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74590" y="280564"/>
              <a:ext cx="1102557" cy="1673066"/>
              <a:chOff x="1043608" y="1412776"/>
              <a:chExt cx="1440160" cy="21602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738927" y="4496255"/>
            <a:ext cx="2601462" cy="1597041"/>
            <a:chOff x="244360" y="3347852"/>
            <a:chExt cx="6096163" cy="3348145"/>
          </a:xfrm>
        </p:grpSpPr>
        <p:grpSp>
          <p:nvGrpSpPr>
            <p:cNvPr id="198" name="Group 197"/>
            <p:cNvGrpSpPr/>
            <p:nvPr/>
          </p:nvGrpSpPr>
          <p:grpSpPr>
            <a:xfrm>
              <a:off x="2556864" y="3885543"/>
              <a:ext cx="1102557" cy="557689"/>
              <a:chOff x="2483768" y="2852936"/>
              <a:chExt cx="1440160" cy="720080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248376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203848" y="2852936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237966" y="5373216"/>
              <a:ext cx="1102557" cy="1115378"/>
              <a:chOff x="3203848" y="2852936"/>
              <a:chExt cx="1440160" cy="144016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456407" y="4068021"/>
              <a:ext cx="1102557" cy="557689"/>
              <a:chOff x="6876256" y="3464283"/>
              <a:chExt cx="1440160" cy="720080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5400000">
              <a:off x="2594788" y="4897229"/>
              <a:ext cx="1102557" cy="1670425"/>
              <a:chOff x="1043608" y="2856347"/>
              <a:chExt cx="1440160" cy="215682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5" name="Rectangle 274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96137" y="3904698"/>
              <a:ext cx="1102557" cy="1673067"/>
              <a:chOff x="1043608" y="1412776"/>
              <a:chExt cx="1440160" cy="2160240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339752" y="4239463"/>
              <a:ext cx="1102557" cy="557689"/>
              <a:chOff x="6876256" y="3464283"/>
              <a:chExt cx="1440160" cy="720080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687625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596336" y="3464283"/>
                <a:ext cx="720080" cy="720080"/>
              </a:xfrm>
              <a:prstGeom prst="rect">
                <a:avLst/>
              </a:prstGeom>
              <a:solidFill>
                <a:srgbClr val="FF1515"/>
              </a:solidFill>
              <a:ln w="25400" cap="flat" cmpd="sng" algn="ctr">
                <a:solidFill>
                  <a:srgbClr val="FF151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5400000">
              <a:off x="2479670" y="5017274"/>
              <a:ext cx="1102557" cy="1670425"/>
              <a:chOff x="1043608" y="2856347"/>
              <a:chExt cx="1440160" cy="215682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400000">
              <a:off x="2321413" y="5138853"/>
              <a:ext cx="1102557" cy="1670425"/>
              <a:chOff x="1043608" y="2856347"/>
              <a:chExt cx="1440160" cy="2156829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1043608" y="3573016"/>
                <a:ext cx="1440160" cy="1440160"/>
                <a:chOff x="1043608" y="3573016"/>
                <a:chExt cx="1440160" cy="1440160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104360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43608" y="429309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763688" y="3573016"/>
                  <a:ext cx="720080" cy="720080"/>
                </a:xfrm>
                <a:prstGeom prst="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70C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1763688" y="2856347"/>
                <a:ext cx="720080" cy="720080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355976" y="3988181"/>
              <a:ext cx="1102557" cy="1673067"/>
              <a:chOff x="1043608" y="1412776"/>
              <a:chExt cx="1440160" cy="216024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4211960" y="4132197"/>
              <a:ext cx="1102557" cy="1673067"/>
              <a:chOff x="1043608" y="1412776"/>
              <a:chExt cx="1440160" cy="2160240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104360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043608" y="213285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3688" y="141277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043608" y="2852936"/>
                <a:ext cx="720080" cy="720080"/>
              </a:xfrm>
              <a:prstGeom prst="rect">
                <a:avLst/>
              </a:prstGeom>
              <a:solidFill>
                <a:srgbClr val="CC0000"/>
              </a:solidFill>
              <a:ln w="25400" cap="flat" cmpd="sng" algn="ctr">
                <a:solidFill>
                  <a:srgbClr val="CC000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5128353" y="5525616"/>
              <a:ext cx="1102557" cy="1115378"/>
              <a:chOff x="3203848" y="2852936"/>
              <a:chExt cx="1440160" cy="1440160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320384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923928" y="285293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923928" y="3573016"/>
                <a:ext cx="720080" cy="720080"/>
              </a:xfrm>
              <a:prstGeom prst="rect">
                <a:avLst/>
              </a:prstGeom>
              <a:solidFill>
                <a:srgbClr val="FFAB97"/>
              </a:solidFill>
              <a:ln w="25400" cap="flat" cmpd="sng" algn="ctr">
                <a:solidFill>
                  <a:srgbClr val="FFAB97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44360" y="3347852"/>
              <a:ext cx="1725615" cy="1718767"/>
              <a:chOff x="179512" y="3806849"/>
              <a:chExt cx="1725615" cy="1718767"/>
            </a:xfrm>
          </p:grpSpPr>
          <p:grpSp>
            <p:nvGrpSpPr>
              <p:cNvPr id="231" name="Group 230"/>
              <p:cNvGrpSpPr/>
              <p:nvPr/>
            </p:nvGrpSpPr>
            <p:grpSpPr>
              <a:xfrm rot="16200000">
                <a:off x="796160" y="3813259"/>
                <a:ext cx="1115378" cy="1102557"/>
                <a:chOff x="1763688" y="3573016"/>
                <a:chExt cx="1440160" cy="144016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176368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2483768" y="357301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483768" y="429309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6200000">
                <a:off x="619102" y="4011475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6200000">
                <a:off x="389126" y="42642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 rot="16200000">
                <a:off x="173102" y="4416648"/>
                <a:ext cx="1115378" cy="1102557"/>
                <a:chOff x="2483768" y="1412776"/>
                <a:chExt cx="1440160" cy="1440160"/>
              </a:xfrm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48376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FF3B3B"/>
                </a:solidFill>
                <a:ln w="25400" cap="flat" cmpd="sng" algn="ctr">
                  <a:solidFill>
                    <a:srgbClr val="FF3B3B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387868" y="5157192"/>
              <a:ext cx="1517258" cy="1538805"/>
              <a:chOff x="387868" y="5157192"/>
              <a:chExt cx="1517258" cy="153880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02569" y="5157192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58553" y="5301208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531884" y="5436603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387868" y="5580619"/>
                <a:ext cx="1102557" cy="1115378"/>
                <a:chOff x="3203848" y="1412776"/>
                <a:chExt cx="1440160" cy="1440160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392392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92392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203848" y="141277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203848" y="2132856"/>
                  <a:ext cx="720080" cy="720080"/>
                </a:xfrm>
                <a:prstGeom prst="rect">
                  <a:avLst/>
                </a:prstGeom>
                <a:solidFill>
                  <a:srgbClr val="92D050"/>
                </a:solidFill>
                <a:ln w="25400" cap="flat" cmpd="sng" algn="ctr">
                  <a:solidFill>
                    <a:srgbClr val="92D050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3" name="Right Arrow 292"/>
          <p:cNvSpPr/>
          <p:nvPr/>
        </p:nvSpPr>
        <p:spPr bwMode="auto">
          <a:xfrm rot="20942259">
            <a:off x="4377817" y="2708362"/>
            <a:ext cx="2130330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4" name="Right Arrow 293"/>
          <p:cNvSpPr/>
          <p:nvPr/>
        </p:nvSpPr>
        <p:spPr bwMode="auto">
          <a:xfrm rot="5400000">
            <a:off x="6575417" y="3553773"/>
            <a:ext cx="1166658" cy="1046601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Regardless of paradigm</a:t>
            </a:r>
            <a:r>
              <a:rPr lang="en-US" sz="2600" baseline="0" dirty="0" smtClean="0"/>
              <a:t> </a:t>
            </a:r>
            <a:r>
              <a:rPr lang="en-US" sz="2600" b="1" baseline="0" dirty="0" smtClean="0"/>
              <a:t>the content is the same</a:t>
            </a:r>
            <a:endParaRPr lang="en-US" sz="2600" b="0" baseline="0" dirty="0" smtClean="0"/>
          </a:p>
          <a:p>
            <a:r>
              <a:rPr lang="en-US" sz="2600" b="0" baseline="0" dirty="0" smtClean="0"/>
              <a:t>This means it’s straight-forward to share content across paradigms</a:t>
            </a:r>
          </a:p>
          <a:p>
            <a:pPr lvl="1"/>
            <a:r>
              <a:rPr lang="en-US" sz="2600" dirty="0" smtClean="0"/>
              <a:t>E.g. Receive a lab result in a message.  Package it in a discharge</a:t>
            </a:r>
            <a:r>
              <a:rPr lang="en-US" sz="2600" baseline="0" dirty="0" smtClean="0"/>
              <a:t> summary document</a:t>
            </a:r>
          </a:p>
          <a:p>
            <a:pPr lvl="0"/>
            <a:r>
              <a:rPr lang="en-US" sz="2600" dirty="0" smtClean="0"/>
              <a:t>It also means constraints can be shared across paradigms</a:t>
            </a:r>
          </a:p>
          <a:p>
            <a:pPr lvl="1"/>
            <a:r>
              <a:rPr lang="en-US" sz="2600" dirty="0" smtClean="0"/>
              <a:t>E.g. Define a profile for Blood Pressure and use it on resources in messages, documents, REST and services</a:t>
            </a:r>
            <a:endParaRPr lang="en-CA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1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2492896"/>
            <a:ext cx="422743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ast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ealthcare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</a:t>
            </a:r>
            <a:r>
              <a:rPr lang="nl-NL" sz="48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nteroperability</a:t>
            </a:r>
            <a:endParaRPr lang="nl-NL" sz="48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r>
              <a:rPr lang="nl-NL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</a:t>
            </a:r>
            <a:r>
              <a:rPr lang="nl-NL" sz="48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esources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95658"/>
            <a:ext cx="4536504" cy="3873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8" y="2180863"/>
            <a:ext cx="4226159" cy="4008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out-of-the-box interoperability</a:t>
            </a:r>
          </a:p>
          <a:p>
            <a:r>
              <a:rPr lang="en-US" dirty="0" smtClean="0"/>
              <a:t>Leverage</a:t>
            </a:r>
            <a:r>
              <a:rPr lang="en-US" baseline="0" dirty="0" smtClean="0"/>
              <a:t> HTTP: GET, POST, etc.</a:t>
            </a:r>
          </a:p>
          <a:p>
            <a:r>
              <a:rPr lang="en-US" dirty="0" smtClean="0"/>
              <a:t>Pre-defined operations</a:t>
            </a:r>
          </a:p>
          <a:p>
            <a:pPr lvl="1"/>
            <a:r>
              <a:rPr lang="en-US" dirty="0" smtClean="0"/>
              <a:t>Create, Read, Update, Delete</a:t>
            </a:r>
          </a:p>
          <a:p>
            <a:pPr lvl="1"/>
            <a:r>
              <a:rPr lang="en-US" dirty="0" smtClean="0"/>
              <a:t>Also: History, Read Version, Search, Updates, Validate, Conformance &amp; Batch</a:t>
            </a:r>
          </a:p>
          <a:p>
            <a:r>
              <a:rPr lang="en-US" dirty="0" smtClean="0"/>
              <a:t>Works best in environments where control resides on client side and trust relationship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1024739"/>
              </p:ext>
            </p:extLst>
          </p:nvPr>
        </p:nvGraphicFramePr>
        <p:xfrm>
          <a:off x="5076056" y="260648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1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GET 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fhir</a:t>
            </a:r>
            <a:r>
              <a:rPr lang="en-US" sz="2800" b="1" dirty="0" smtClean="0"/>
              <a:t>/person/@1</a:t>
            </a:r>
            <a:r>
              <a:rPr lang="en-US" sz="2800" dirty="0" smtClean="0"/>
              <a:t> </a:t>
            </a:r>
          </a:p>
          <a:p>
            <a:endParaRPr lang="en-US" sz="1800" dirty="0" smtClean="0"/>
          </a:p>
          <a:p>
            <a:r>
              <a:rPr lang="en-US" dirty="0" smtClean="0"/>
              <a:t>HTTP/1.1 200 OK</a:t>
            </a:r>
          </a:p>
          <a:p>
            <a:r>
              <a:rPr lang="en-US" dirty="0" smtClean="0"/>
              <a:t>Content-Type: </a:t>
            </a:r>
            <a:r>
              <a:rPr lang="en-US" b="1" dirty="0" smtClean="0"/>
              <a:t>text/</a:t>
            </a:r>
            <a:r>
              <a:rPr lang="en-US" b="1" dirty="0" err="1" smtClean="0"/>
              <a:t>xml+fhir;charset</a:t>
            </a:r>
            <a:r>
              <a:rPr lang="en-US" b="1" dirty="0" smtClean="0"/>
              <a:t>=utf-8</a:t>
            </a:r>
          </a:p>
          <a:p>
            <a:r>
              <a:rPr lang="en-US" dirty="0" smtClean="0"/>
              <a:t>Content-Length: 787</a:t>
            </a:r>
          </a:p>
          <a:p>
            <a:r>
              <a:rPr lang="en-US" dirty="0" smtClean="0"/>
              <a:t>Content-Location: http://fhir.furore.com/fhir/person/@1/history/@1</a:t>
            </a:r>
          </a:p>
          <a:p>
            <a:r>
              <a:rPr lang="en-US" dirty="0" smtClean="0"/>
              <a:t>Last-Modified: Tue, 29 May 2012 23:45:32 GMT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6" y="4149080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&lt;Person xmlns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="http://hl7.org/fhir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identifier&gt;&lt;label&gt;SSN&lt;/label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system&gt;http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&lt;/system&gt;&lt;id&gt;444222222&lt;/id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identifier&gt;&lt;/identifier&gt;&lt;name&gt;&lt;use&gt;official&lt;/use&gt;&lt;family&gt;Everywoman&lt;/family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given&gt;Eve&lt;/given&gt;&lt;/name&gt;&lt;telecom&gt;&lt;system&gt;phone&lt;/system&gt;&lt;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&lt;/value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use&gt;work&lt;/use&gt;&lt;/telecom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address&gt;&lt;use&gt;home&lt;/use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line&gt;2222 Home Street&lt;/line&gt;&lt;/address&gt;&lt;text&gt;&lt;status&gt;generated&lt;/status&gt;&lt;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2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&gt;&lt;/Person&gt;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 bwMode="auto">
          <a:xfrm flipH="1">
            <a:off x="4604084" y="2943381"/>
            <a:ext cx="1341268" cy="9625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loud 9"/>
          <p:cNvSpPr/>
          <p:nvPr/>
        </p:nvSpPr>
        <p:spPr bwMode="auto">
          <a:xfrm>
            <a:off x="5940152" y="2486181"/>
            <a:ext cx="1676400" cy="914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UTF-8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encoded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FHIR Document</a:t>
            </a:r>
            <a:endParaRPr lang="en-US" dirty="0" smtClean="0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499992" y="1828800"/>
            <a:ext cx="4263008" cy="4480520"/>
          </a:xfrm>
        </p:spPr>
        <p:txBody>
          <a:bodyPr/>
          <a:lstStyle/>
          <a:p>
            <a:r>
              <a:rPr lang="en-US" sz="2800" dirty="0"/>
              <a:t>Similar to CDA</a:t>
            </a:r>
          </a:p>
          <a:p>
            <a:r>
              <a:rPr lang="en-US" sz="2800" dirty="0" smtClean="0"/>
              <a:t>A point in time collection of resources, bound </a:t>
            </a:r>
            <a:r>
              <a:rPr lang="en-US" sz="2800" dirty="0"/>
              <a:t>together</a:t>
            </a:r>
          </a:p>
          <a:p>
            <a:pPr lvl="1"/>
            <a:r>
              <a:rPr lang="en-US" dirty="0"/>
              <a:t>Root is a “Document” resource</a:t>
            </a:r>
          </a:p>
          <a:p>
            <a:pPr lvl="1"/>
            <a:r>
              <a:rPr lang="en-US" dirty="0"/>
              <a:t>Just like CDA header</a:t>
            </a:r>
          </a:p>
          <a:p>
            <a:r>
              <a:rPr lang="en-US" sz="2800" dirty="0" smtClean="0"/>
              <a:t>One </a:t>
            </a:r>
            <a:r>
              <a:rPr lang="en-US" sz="2800" dirty="0"/>
              <a:t>context</a:t>
            </a:r>
          </a:p>
          <a:p>
            <a:r>
              <a:rPr lang="en-US" sz="2800" dirty="0"/>
              <a:t>Can be signed, authenticated, etc.</a:t>
            </a:r>
          </a:p>
          <a:p>
            <a:endParaRPr lang="en-US" sz="2800" dirty="0" smtClean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D9570176-4252-E04E-ABE3-F5AE690C57AF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04781" y="1556792"/>
            <a:ext cx="3740150" cy="4851096"/>
            <a:chOff x="504781" y="1556792"/>
            <a:chExt cx="3740150" cy="4851096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504781" y="1556792"/>
              <a:ext cx="3740150" cy="4851096"/>
              <a:chOff x="0" y="0"/>
              <a:chExt cx="2449" cy="1859"/>
            </a:xfrm>
          </p:grpSpPr>
          <p:sp>
            <p:nvSpPr>
              <p:cNvPr id="43" name="AutoShape 2"/>
              <p:cNvSpPr>
                <a:spLocks/>
              </p:cNvSpPr>
              <p:nvPr/>
            </p:nvSpPr>
            <p:spPr bwMode="auto">
              <a:xfrm>
                <a:off x="0" y="0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2000" y="1828800"/>
              <a:ext cx="3276600" cy="4343400"/>
              <a:chOff x="762000" y="1828800"/>
              <a:chExt cx="3276600" cy="4343400"/>
            </a:xfrm>
          </p:grpSpPr>
          <p:sp>
            <p:nvSpPr>
              <p:cNvPr id="19" name="AutoShape 7"/>
              <p:cNvSpPr>
                <a:spLocks/>
              </p:cNvSpPr>
              <p:nvPr/>
            </p:nvSpPr>
            <p:spPr bwMode="auto">
              <a:xfrm>
                <a:off x="1420473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>
                    <a:effectLst/>
                  </a:rPr>
                  <a:t>Document Resource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90600" y="2227912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Section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94857" y="2534722"/>
                <a:ext cx="9906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Section</a:t>
                </a:r>
                <a:endParaRPr lang="en-US" dirty="0"/>
              </a:p>
            </p:txBody>
          </p:sp>
          <p:sp>
            <p:nvSpPr>
              <p:cNvPr id="23" name="AutoShape 15"/>
              <p:cNvSpPr>
                <a:spLocks/>
              </p:cNvSpPr>
              <p:nvPr/>
            </p:nvSpPr>
            <p:spPr bwMode="auto">
              <a:xfrm rot="16200000" flipH="1">
                <a:off x="1967155" y="2315499"/>
                <a:ext cx="136947" cy="71845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AutoShape 7"/>
              <p:cNvSpPr>
                <a:spLocks/>
              </p:cNvSpPr>
              <p:nvPr/>
            </p:nvSpPr>
            <p:spPr bwMode="auto">
              <a:xfrm>
                <a:off x="1422061" y="3947319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5" name="AutoShape 7"/>
              <p:cNvSpPr>
                <a:spLocks/>
              </p:cNvSpPr>
              <p:nvPr/>
            </p:nvSpPr>
            <p:spPr bwMode="auto">
              <a:xfrm>
                <a:off x="1446212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6" name="AutoShape 7"/>
              <p:cNvSpPr>
                <a:spLocks/>
              </p:cNvSpPr>
              <p:nvPr/>
            </p:nvSpPr>
            <p:spPr bwMode="auto">
              <a:xfrm>
                <a:off x="1446212" y="4724400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Prescription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7" name="AutoShape 16"/>
              <p:cNvSpPr>
                <a:spLocks/>
              </p:cNvSpPr>
              <p:nvPr/>
            </p:nvSpPr>
            <p:spPr bwMode="auto">
              <a:xfrm rot="16200000" flipH="1">
                <a:off x="212555" y="3859610"/>
                <a:ext cx="2098447" cy="3899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AutoShape 16"/>
              <p:cNvSpPr>
                <a:spLocks/>
              </p:cNvSpPr>
              <p:nvPr/>
            </p:nvSpPr>
            <p:spPr bwMode="auto">
              <a:xfrm rot="16200000" flipH="1">
                <a:off x="212725" y="4623027"/>
                <a:ext cx="2098447" cy="390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048000" y="2913063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1828800" y="3733800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452454474"/>
              </p:ext>
            </p:extLst>
          </p:nvPr>
        </p:nvGraphicFramePr>
        <p:xfrm>
          <a:off x="5004048" y="29337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5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Message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83322" y="1828800"/>
            <a:ext cx="4479677" cy="4480520"/>
          </a:xfrm>
        </p:spPr>
        <p:txBody>
          <a:bodyPr/>
          <a:lstStyle/>
          <a:p>
            <a:r>
              <a:rPr lang="en-US" sz="2000" dirty="0"/>
              <a:t>Similar to v2 and v3 messaging: e</a:t>
            </a:r>
            <a:r>
              <a:rPr lang="en-US" sz="2000" dirty="0">
                <a:sym typeface="Gill Sans MT" charset="0"/>
              </a:rPr>
              <a:t>vent codes, defined </a:t>
            </a:r>
            <a:r>
              <a:rPr lang="en-US" sz="2000" dirty="0" smtClean="0">
                <a:sym typeface="Gill Sans MT" charset="0"/>
              </a:rPr>
              <a:t>content for request and response.</a:t>
            </a:r>
            <a:endParaRPr lang="en-US" sz="2000" dirty="0">
              <a:sym typeface="Gill Sans MT" charset="0"/>
            </a:endParaRPr>
          </a:p>
          <a:p>
            <a:r>
              <a:rPr lang="en-US" sz="2000" dirty="0" smtClean="0"/>
              <a:t>Also </a:t>
            </a:r>
            <a:r>
              <a:rPr lang="en-US" sz="2000" dirty="0"/>
              <a:t>a collection of </a:t>
            </a:r>
            <a:r>
              <a:rPr lang="en-US" sz="2000" dirty="0" smtClean="0"/>
              <a:t>resources which </a:t>
            </a:r>
            <a:r>
              <a:rPr lang="en-US" sz="2000" dirty="0">
                <a:sym typeface="Gill Sans MT" charset="0"/>
              </a:rPr>
              <a:t>i</a:t>
            </a:r>
            <a:r>
              <a:rPr lang="en-US" sz="2000" dirty="0" smtClean="0">
                <a:sym typeface="Gill Sans MT" charset="0"/>
              </a:rPr>
              <a:t>ncludes a </a:t>
            </a:r>
            <a:r>
              <a:rPr lang="ja-JP" altLang="en-US" sz="2000" dirty="0" smtClean="0">
                <a:sym typeface="Gill Sans MT" charset="0"/>
              </a:rPr>
              <a:t>“</a:t>
            </a:r>
            <a:r>
              <a:rPr lang="en-US" sz="2000" dirty="0" smtClean="0">
                <a:sym typeface="Gill Sans MT" charset="0"/>
              </a:rPr>
              <a:t>Message</a:t>
            </a:r>
            <a:r>
              <a:rPr lang="ja-JP" altLang="en-US" sz="2000" dirty="0" smtClean="0">
                <a:sym typeface="Gill Sans MT" charset="0"/>
              </a:rPr>
              <a:t>”</a:t>
            </a:r>
            <a:r>
              <a:rPr lang="en-US" sz="2000" dirty="0" smtClean="0">
                <a:sym typeface="Gill Sans MT" charset="0"/>
              </a:rPr>
              <a:t> resource, similar in purpose to Message wrapper and MSH segment</a:t>
            </a:r>
          </a:p>
          <a:p>
            <a:r>
              <a:rPr lang="en-US" sz="2000" dirty="0" smtClean="0">
                <a:sym typeface="Gill Sans MT" charset="0"/>
              </a:rPr>
              <a:t>Sent </a:t>
            </a:r>
            <a:r>
              <a:rPr lang="en-US" sz="2000" dirty="0">
                <a:sym typeface="Gill Sans MT" charset="0"/>
              </a:rPr>
              <a:t>as a result of some real-world event intended to accomplish a particular purpose 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388" y="6303963"/>
            <a:ext cx="720725" cy="220662"/>
          </a:xfrm>
        </p:spPr>
        <p:txBody>
          <a:bodyPr/>
          <a:lstStyle/>
          <a:p>
            <a:fld id="{21058C90-8180-FB4C-A4EE-A645CD610022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95537" y="1484784"/>
            <a:ext cx="3740150" cy="4896874"/>
            <a:chOff x="395537" y="1484784"/>
            <a:chExt cx="3740150" cy="4896874"/>
          </a:xfrm>
        </p:grpSpPr>
        <p:grpSp>
          <p:nvGrpSpPr>
            <p:cNvPr id="39939" name="Group 4"/>
            <p:cNvGrpSpPr>
              <a:grpSpLocks/>
            </p:cNvGrpSpPr>
            <p:nvPr/>
          </p:nvGrpSpPr>
          <p:grpSpPr bwMode="auto">
            <a:xfrm>
              <a:off x="395537" y="1484784"/>
              <a:ext cx="3740150" cy="4896874"/>
              <a:chOff x="0" y="-87"/>
              <a:chExt cx="2449" cy="1859"/>
            </a:xfrm>
          </p:grpSpPr>
          <p:sp>
            <p:nvSpPr>
              <p:cNvPr id="38914" name="AutoShape 2"/>
              <p:cNvSpPr>
                <a:spLocks/>
              </p:cNvSpPr>
              <p:nvPr/>
            </p:nvSpPr>
            <p:spPr bwMode="auto">
              <a:xfrm>
                <a:off x="0" y="-87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53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8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11560" y="1828800"/>
              <a:ext cx="3378052" cy="4343400"/>
              <a:chOff x="762000" y="1828800"/>
              <a:chExt cx="3378052" cy="4343400"/>
            </a:xfrm>
          </p:grpSpPr>
          <p:sp>
            <p:nvSpPr>
              <p:cNvPr id="31" name="AutoShape 7"/>
              <p:cNvSpPr>
                <a:spLocks/>
              </p:cNvSpPr>
              <p:nvPr/>
            </p:nvSpPr>
            <p:spPr bwMode="auto">
              <a:xfrm>
                <a:off x="1115616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>
                    <a:effectLst/>
                  </a:rPr>
                  <a:t>Message </a:t>
                </a:r>
                <a:r>
                  <a:rPr lang="en-US" dirty="0">
                    <a:effectLst/>
                  </a:rPr>
                  <a:t>Resource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66800" y="2133600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source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09800" y="2133600"/>
                <a:ext cx="1110343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destination</a:t>
                </a:r>
                <a:endParaRPr lang="en-US" dirty="0"/>
              </a:p>
            </p:txBody>
          </p:sp>
          <p:sp>
            <p:nvSpPr>
              <p:cNvPr id="35" name="AutoShape 7"/>
              <p:cNvSpPr>
                <a:spLocks/>
              </p:cNvSpPr>
              <p:nvPr/>
            </p:nvSpPr>
            <p:spPr bwMode="auto">
              <a:xfrm>
                <a:off x="1547664" y="40751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6" name="AutoShape 7"/>
              <p:cNvSpPr>
                <a:spLocks/>
              </p:cNvSpPr>
              <p:nvPr/>
            </p:nvSpPr>
            <p:spPr bwMode="auto">
              <a:xfrm>
                <a:off x="1187524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2600" y="2571687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dirty="0" smtClean="0"/>
                  <a:t>event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3048000" y="2824842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3200400" y="3698991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1403648" y="3810000"/>
                <a:ext cx="0" cy="1851573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2718774433"/>
              </p:ext>
            </p:extLst>
          </p:nvPr>
        </p:nvGraphicFramePr>
        <p:xfrm>
          <a:off x="5148064" y="327097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28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r>
              <a:rPr lang="en-US" baseline="0" dirty="0" smtClean="0"/>
              <a:t> Oriented Architecture (SOA)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whatever you like </a:t>
            </a:r>
          </a:p>
          <a:p>
            <a:pPr lvl="1"/>
            <a:r>
              <a:rPr lang="en-US" dirty="0" smtClean="0"/>
              <a:t>(based on SOA principles)</a:t>
            </a:r>
          </a:p>
          <a:p>
            <a:pPr lvl="1"/>
            <a:r>
              <a:rPr lang="en-US" dirty="0" smtClean="0"/>
              <a:t>Ultra complex workflows</a:t>
            </a:r>
          </a:p>
          <a:p>
            <a:pPr lvl="1"/>
            <a:r>
              <a:rPr lang="en-US" dirty="0" smtClean="0"/>
              <a:t>Ultra simple workflows</a:t>
            </a:r>
          </a:p>
          <a:p>
            <a:pPr lvl="1"/>
            <a:r>
              <a:rPr lang="en-US" dirty="0" smtClean="0"/>
              <a:t>Individual resources or collections (in Atom or other formats)</a:t>
            </a:r>
          </a:p>
          <a:p>
            <a:pPr lvl="1"/>
            <a:r>
              <a:rPr lang="en-US" dirty="0" smtClean="0"/>
              <a:t>Use HTTP, email, FTP, sockets…only constraint is that you’re passing around FHIR resources in some shape or manner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44</a:t>
            </a:fld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37528401"/>
              </p:ext>
            </p:extLst>
          </p:nvPr>
        </p:nvGraphicFramePr>
        <p:xfrm>
          <a:off x="7020272" y="1916832"/>
          <a:ext cx="1775520" cy="154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1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on the wire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12776"/>
            <a:ext cx="3960440" cy="4473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84784"/>
            <a:ext cx="4392488" cy="4292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1608589" y="60212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XML</a:t>
            </a:r>
            <a:endParaRPr lang="nl-NL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57061" y="60119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JSON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9434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5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history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50271" y="2204864"/>
            <a:ext cx="6480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September 2011</a:t>
            </a:r>
            <a:br>
              <a:rPr lang="en-US" b="1" dirty="0" smtClean="0"/>
            </a:br>
            <a:r>
              <a:rPr lang="en-US" dirty="0" smtClean="0"/>
              <a:t>First </a:t>
            </a:r>
            <a:r>
              <a:rPr lang="en-US" dirty="0"/>
              <a:t>“preview” </a:t>
            </a:r>
            <a:r>
              <a:rPr lang="en-US" dirty="0" smtClean="0"/>
              <a:t>version of FHIR called</a:t>
            </a:r>
          </a:p>
          <a:p>
            <a:r>
              <a:rPr lang="en-US" i="1" dirty="0" smtClean="0"/>
              <a:t>Resources for Health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1" dirty="0" smtClean="0"/>
              <a:t>September 2012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First draft for comment ballot</a:t>
            </a:r>
            <a:endParaRPr lang="en-US" dirty="0"/>
          </a:p>
          <a:p>
            <a:pPr lvl="1"/>
            <a:r>
              <a:rPr lang="en-US" i="1" dirty="0"/>
              <a:t>Focus </a:t>
            </a:r>
            <a:r>
              <a:rPr lang="en-US" i="1" dirty="0" smtClean="0"/>
              <a:t>on infrastructure 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pPr lvl="2"/>
            <a:r>
              <a:rPr lang="en-US" b="1" dirty="0" smtClean="0"/>
              <a:t>January 2013</a:t>
            </a:r>
            <a:br>
              <a:rPr lang="en-US" b="1" dirty="0" smtClean="0"/>
            </a:br>
            <a:r>
              <a:rPr lang="en-US" dirty="0" smtClean="0"/>
              <a:t>Second draft for comment ballot</a:t>
            </a:r>
          </a:p>
          <a:p>
            <a:pPr lvl="2"/>
            <a:r>
              <a:rPr lang="en-US" i="1" dirty="0" smtClean="0"/>
              <a:t>First content resources by PA &amp; Pharmacy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665146" cy="219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237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Balloting plans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Next cycle will be first Draft Standard for Trial Use ballot (DSTU)</a:t>
            </a:r>
          </a:p>
          <a:p>
            <a:pPr lvl="1"/>
            <a:r>
              <a:rPr lang="en-AU" sz="2000" dirty="0" smtClean="0"/>
              <a:t>Will likely take ~1 year to complete that process</a:t>
            </a:r>
          </a:p>
          <a:p>
            <a:pPr lvl="1"/>
            <a:r>
              <a:rPr lang="en-AU" sz="2000" dirty="0" smtClean="0"/>
              <a:t>Will provide a semi-stable</a:t>
            </a:r>
            <a:r>
              <a:rPr lang="en-AU" sz="2000" baseline="0" dirty="0" smtClean="0"/>
              <a:t> platform for implementers while still allowing non-backward-compatible change for Normative version if implementation experience dictates</a:t>
            </a:r>
          </a:p>
          <a:p>
            <a:pPr lvl="0"/>
            <a:r>
              <a:rPr lang="en-AU" sz="2400" dirty="0" smtClean="0"/>
              <a:t>Normative is probably 3+ years out</a:t>
            </a:r>
          </a:p>
          <a:p>
            <a:pPr lvl="1"/>
            <a:r>
              <a:rPr lang="en-AU" sz="2000" dirty="0" smtClean="0"/>
              <a:t>We want *lots* of implementation experience</a:t>
            </a:r>
            <a:r>
              <a:rPr lang="en-AU" sz="2000" baseline="0" dirty="0" smtClean="0"/>
              <a:t> before committing to backward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7"/>
            <a:ext cx="2034746" cy="1252151"/>
          </a:xfrm>
          <a:prstGeom prst="rect">
            <a:avLst/>
          </a:prstGeom>
        </p:spPr>
      </p:pic>
      <p:pic>
        <p:nvPicPr>
          <p:cNvPr id="16387" name="Picture 3" descr="C:\Users\office\AppData\Local\Microsoft\Windows\Temporary Internet Files\Content.IE5\2B0EXTZ8\MC900280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74" y="5157192"/>
            <a:ext cx="1293590" cy="13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plans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2800" dirty="0" smtClean="0"/>
              <a:t>Address issues coming out of this ballot cycle</a:t>
            </a:r>
          </a:p>
          <a:p>
            <a:pPr lvl="1"/>
            <a:r>
              <a:rPr lang="en-AU" sz="2400" dirty="0" smtClean="0"/>
              <a:t>&gt;700 comments raised</a:t>
            </a:r>
          </a:p>
          <a:p>
            <a:pPr lvl="0"/>
            <a:r>
              <a:rPr lang="en-AU" sz="2800" dirty="0" smtClean="0"/>
              <a:t>Add in many more clinical resources</a:t>
            </a:r>
          </a:p>
          <a:p>
            <a:pPr lvl="1"/>
            <a:r>
              <a:rPr lang="en-AU" sz="2400" dirty="0" smtClean="0"/>
              <a:t>Hope to have</a:t>
            </a:r>
            <a:r>
              <a:rPr lang="en-AU" sz="2400" baseline="0" dirty="0" smtClean="0"/>
              <a:t> full support for C-CDA for DSTU</a:t>
            </a:r>
          </a:p>
          <a:p>
            <a:pPr lvl="0"/>
            <a:r>
              <a:rPr lang="en-AU" sz="2800" dirty="0" smtClean="0"/>
              <a:t>Additional resources will continue to be introduced in future DSTU cycles as implementers identify needs</a:t>
            </a:r>
          </a:p>
          <a:p>
            <a:pPr lvl="0"/>
            <a:r>
              <a:rPr lang="en-AU" sz="2800" dirty="0" smtClean="0"/>
              <a:t>Continue to seek testing &amp; real world implementation experience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17410" name="Picture 2" descr="C:\Users\office\AppData\Local\Microsoft\Windows\Temporary Internet Files\Content.IE5\5WDXES51\MC9000787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61048"/>
            <a:ext cx="1241909" cy="17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844824"/>
            <a:ext cx="612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“How can I get data from my server to my </a:t>
            </a:r>
            <a:r>
              <a:rPr lang="en-US" sz="3200" b="1" dirty="0" err="1" smtClean="0"/>
              <a:t>iOS</a:t>
            </a:r>
            <a:r>
              <a:rPr lang="en-US" sz="3200" b="1" dirty="0" smtClean="0"/>
              <a:t> app?”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“How do I connect my applications using cloud storage?”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67544" y="4866745"/>
            <a:ext cx="6912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/>
              <a:t>“How </a:t>
            </a:r>
            <a:r>
              <a:rPr lang="nl-NL" sz="3200" b="1" dirty="0" err="1"/>
              <a:t>can</a:t>
            </a:r>
            <a:r>
              <a:rPr lang="nl-NL" sz="3200" b="1" dirty="0"/>
              <a:t> I </a:t>
            </a:r>
            <a:r>
              <a:rPr lang="nl-NL" sz="3200" b="1" dirty="0" err="1"/>
              <a:t>give</a:t>
            </a:r>
            <a:r>
              <a:rPr lang="nl-NL" sz="3200" b="1" dirty="0"/>
              <a:t> record-</a:t>
            </a:r>
            <a:r>
              <a:rPr lang="nl-NL" sz="3200" b="1" dirty="0" err="1"/>
              <a:t>based</a:t>
            </a:r>
            <a:r>
              <a:rPr lang="nl-NL" sz="3200" b="1" dirty="0"/>
              <a:t> </a:t>
            </a:r>
            <a:r>
              <a:rPr lang="nl-NL" sz="3200" b="1" dirty="0" err="1"/>
              <a:t>standardized</a:t>
            </a:r>
            <a:r>
              <a:rPr lang="nl-NL" sz="3200" b="1" dirty="0"/>
              <a:t> access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my</a:t>
            </a:r>
            <a:r>
              <a:rPr lang="nl-NL" sz="3200" b="1" dirty="0"/>
              <a:t> PHR?”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The Need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39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 for </a:t>
            </a:r>
            <a:r>
              <a:rPr lang="en-AU" b="1" dirty="0" smtClean="0"/>
              <a:t>you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/>
              <a:t>Attend the FHIR Implementers tutorial</a:t>
            </a:r>
          </a:p>
          <a:p>
            <a:r>
              <a:rPr lang="en-AU" sz="2400" dirty="0" smtClean="0"/>
              <a:t>Read the spec: </a:t>
            </a:r>
            <a:r>
              <a:rPr lang="en-AU" sz="2400" dirty="0" smtClean="0">
                <a:hlinkClick r:id="rId2"/>
              </a:rPr>
              <a:t>http://hl7.org/fhir</a:t>
            </a:r>
            <a:endParaRPr lang="en-AU" sz="2400" dirty="0" smtClean="0"/>
          </a:p>
          <a:p>
            <a:r>
              <a:rPr lang="en-AU" sz="2400" dirty="0" smtClean="0"/>
              <a:t>Comment on the wiki </a:t>
            </a:r>
            <a:r>
              <a:rPr lang="en-AU" sz="1800" dirty="0" smtClean="0"/>
              <a:t>(link from FHIR spec)</a:t>
            </a:r>
          </a:p>
          <a:p>
            <a:pPr marL="0" indent="-400050"/>
            <a:r>
              <a:rPr lang="en-AU" sz="2500" dirty="0"/>
              <a:t>Join the FHIR email list </a:t>
            </a:r>
            <a:br>
              <a:rPr lang="en-AU" sz="2500" dirty="0"/>
            </a:br>
            <a:r>
              <a:rPr lang="en-AU" sz="2500" dirty="0">
                <a:hlinkClick r:id="rId3"/>
              </a:rPr>
              <a:t>http://wiki.hl7.org/index.php?title=FHIR_email_list_subscription_instructions</a:t>
            </a:r>
            <a:endParaRPr lang="en-AU" sz="2500" dirty="0"/>
          </a:p>
          <a:p>
            <a:r>
              <a:rPr lang="en-AU" sz="2400" dirty="0" smtClean="0"/>
              <a:t>Follow #FHIR on Twitter</a:t>
            </a:r>
          </a:p>
          <a:p>
            <a:r>
              <a:rPr lang="en-AU" sz="2500" dirty="0"/>
              <a:t>Make Ballot comments</a:t>
            </a:r>
          </a:p>
          <a:p>
            <a:r>
              <a:rPr lang="en-AU" sz="2500" dirty="0" smtClean="0"/>
              <a:t>Try implementing it</a:t>
            </a:r>
          </a:p>
          <a:p>
            <a:r>
              <a:rPr lang="en-AU" sz="2500" dirty="0" smtClean="0"/>
              <a:t>Come to a Connectathon!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19101" r="26890" b="29814"/>
          <a:stretch/>
        </p:blipFill>
        <p:spPr>
          <a:xfrm>
            <a:off x="6876256" y="260648"/>
            <a:ext cx="2034746" cy="1252151"/>
          </a:xfrm>
          <a:prstGeom prst="rect">
            <a:avLst/>
          </a:prstGeom>
        </p:spPr>
      </p:pic>
      <p:pic>
        <p:nvPicPr>
          <p:cNvPr id="18434" name="Picture 2" descr="C:\Users\office\AppData\Local\Microsoft\Windows\Temporary Internet Files\Content.IE5\272C75AG\MP90042296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89" y="4293096"/>
            <a:ext cx="276313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1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identity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references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9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Resource’s REST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fact: an URL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http://server.org/fhir/person/@1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695701" y="19430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37454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6134101" y="2181226"/>
            <a:ext cx="380999" cy="12192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7162804" y="32348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23099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745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029200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</a:t>
            </a:r>
            <a:r>
              <a:rPr lang="en-US" smtClean="0"/>
              <a:t>URL resolves </a:t>
            </a:r>
            <a:r>
              <a:rPr lang="en-US" dirty="0" smtClean="0"/>
              <a:t>to the current version of a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 a specific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version-specific URL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http://server.org/fhir/</a:t>
            </a:r>
            <a:r>
              <a:rPr lang="en-US" dirty="0" smtClean="0"/>
              <a:t> (continued)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	person/@1/history/@4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695701" y="1790699"/>
            <a:ext cx="381000" cy="32004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319" y="28955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path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2705102" y="3848099"/>
            <a:ext cx="380999" cy="12192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743904" y="4682606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9740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9100" y="5105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905502" y="4610099"/>
            <a:ext cx="380999" cy="60960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50328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“Business” </a:t>
            </a:r>
            <a:r>
              <a:rPr lang="nl-NL" dirty="0" err="1" smtClean="0"/>
              <a:t>identifiers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40862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904"/>
            <a:ext cx="35528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23528" y="3530898"/>
            <a:ext cx="4464496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004048" y="3674914"/>
            <a:ext cx="3456384" cy="33015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56</a:t>
            </a:fld>
            <a:endParaRPr lang="en-CA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843808" y="2780928"/>
            <a:ext cx="6060554" cy="2381051"/>
            <a:chOff x="2843808" y="2780928"/>
            <a:chExt cx="6060554" cy="23810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005064"/>
              <a:ext cx="51244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2843808" y="2996952"/>
              <a:ext cx="1149313" cy="17129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2843808" y="2780928"/>
              <a:ext cx="1149313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019190" y="4700314"/>
              <a:ext cx="21355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 dirty="0" smtClean="0"/>
                <a:t>“</a:t>
              </a:r>
              <a:r>
                <a:rPr lang="nl-NL" sz="2400" b="1" dirty="0" err="1" smtClean="0"/>
                <a:t>Refers</a:t>
              </a:r>
              <a:r>
                <a:rPr lang="nl-NL" sz="2400" b="1" dirty="0" smtClean="0"/>
                <a:t> </a:t>
              </a:r>
              <a:r>
                <a:rPr lang="nl-NL" sz="2400" b="1" dirty="0" err="1" smtClean="0"/>
                <a:t>to</a:t>
              </a:r>
              <a:r>
                <a:rPr lang="nl-NL" sz="2400" b="1" dirty="0" smtClean="0"/>
                <a:t>…”</a:t>
              </a:r>
              <a:endParaRPr lang="nl-NL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330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Reference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57</a:t>
            </a:fld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344816" cy="470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4283968" y="2924944"/>
            <a:ext cx="1656184" cy="1440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4860032" y="3068960"/>
            <a:ext cx="1368152" cy="91410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4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Containment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102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75611"/>
            <a:ext cx="26955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 bwMode="auto">
          <a:xfrm flipV="1">
            <a:off x="2267744" y="4005064"/>
            <a:ext cx="2088232" cy="1379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2267744" y="4869160"/>
            <a:ext cx="2088232" cy="14210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/>
          <p:cNvSpPr/>
          <p:nvPr/>
        </p:nvSpPr>
        <p:spPr bwMode="auto">
          <a:xfrm>
            <a:off x="3851920" y="2420888"/>
            <a:ext cx="3384376" cy="131443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9854" y="335699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“</a:t>
            </a:r>
            <a:r>
              <a:rPr lang="nl-NL" sz="2400" b="1" dirty="0" err="1" smtClean="0"/>
              <a:t>Contains</a:t>
            </a:r>
            <a:r>
              <a:rPr lang="nl-NL" sz="2400" b="1" dirty="0" smtClean="0"/>
              <a:t>”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17825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M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9425"/>
            <a:ext cx="6907138" cy="4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Containment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59</a:t>
            </a:fld>
            <a:endParaRPr lang="en-CA" dirty="0"/>
          </a:p>
        </p:txBody>
      </p:sp>
      <p:pic>
        <p:nvPicPr>
          <p:cNvPr id="4098" name="Picture 2" descr="C:\Users\Ewout\AppData\Local\Temp\SNAGHTML40f8d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72816"/>
            <a:ext cx="5923504" cy="4356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 bwMode="auto">
          <a:xfrm>
            <a:off x="3275856" y="3068960"/>
            <a:ext cx="5112568" cy="1800200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5439122" cy="456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8" y="2780920"/>
            <a:ext cx="3701703" cy="3425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Programmable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8"/>
            <a:ext cx="2708036" cy="1026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err="1" smtClean="0"/>
              <a:t>Highrise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036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Bundles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27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Bundles</a:t>
            </a:r>
            <a:r>
              <a:rPr lang="nl-NL" dirty="0" smtClean="0"/>
              <a:t> as Atom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Operations </a:t>
            </a:r>
            <a:r>
              <a:rPr lang="nl-NL" dirty="0" err="1" smtClean="0"/>
              <a:t>like</a:t>
            </a:r>
            <a:r>
              <a:rPr lang="nl-NL" dirty="0" smtClean="0"/>
              <a:t> “search”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history</a:t>
            </a:r>
            <a:r>
              <a:rPr lang="nl-NL" dirty="0" smtClean="0"/>
              <a:t>” return </a:t>
            </a:r>
            <a:r>
              <a:rPr lang="nl-NL" dirty="0" err="1" smtClean="0"/>
              <a:t>lists</a:t>
            </a:r>
            <a:r>
              <a:rPr lang="nl-NL" dirty="0" smtClean="0"/>
              <a:t> of resources</a:t>
            </a:r>
          </a:p>
          <a:p>
            <a:r>
              <a:rPr lang="nl-NL" dirty="0" smtClean="0"/>
              <a:t>The </a:t>
            </a:r>
            <a:r>
              <a:rPr lang="nl-NL" dirty="0" err="1" smtClean="0"/>
              <a:t>natural</a:t>
            </a:r>
            <a:r>
              <a:rPr lang="nl-NL" dirty="0" smtClean="0"/>
              <a:t> 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represent</a:t>
            </a:r>
            <a:r>
              <a:rPr lang="nl-NL" dirty="0" smtClean="0"/>
              <a:t> </a:t>
            </a:r>
            <a:r>
              <a:rPr lang="nl-NL" dirty="0" err="1" smtClean="0"/>
              <a:t>lists</a:t>
            </a:r>
            <a:r>
              <a:rPr lang="nl-NL" dirty="0" smtClean="0"/>
              <a:t> in a Web context is </a:t>
            </a:r>
            <a:r>
              <a:rPr lang="nl-NL" dirty="0" err="1" smtClean="0"/>
              <a:t>using</a:t>
            </a:r>
            <a:r>
              <a:rPr lang="nl-NL" dirty="0" smtClean="0"/>
              <a:t> Atom feeds</a:t>
            </a:r>
          </a:p>
          <a:p>
            <a:r>
              <a:rPr lang="nl-NL" dirty="0" err="1" smtClean="0"/>
              <a:t>Advantages</a:t>
            </a:r>
            <a:r>
              <a:rPr lang="nl-NL" dirty="0" smtClean="0"/>
              <a:t>: </a:t>
            </a:r>
          </a:p>
          <a:p>
            <a:pPr lvl="1"/>
            <a:r>
              <a:rPr lang="nl-NL" dirty="0" err="1" smtClean="0"/>
              <a:t>Industry</a:t>
            </a:r>
            <a:r>
              <a:rPr lang="nl-NL" dirty="0" smtClean="0"/>
              <a:t> standard – platform support</a:t>
            </a:r>
          </a:p>
          <a:p>
            <a:pPr lvl="1"/>
            <a:r>
              <a:rPr lang="nl-NL" dirty="0" err="1" smtClean="0"/>
              <a:t>Subscribe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feed </a:t>
            </a:r>
            <a:r>
              <a:rPr lang="nl-NL" dirty="0" err="1" smtClean="0"/>
              <a:t>for</a:t>
            </a:r>
            <a:r>
              <a:rPr lang="nl-NL" dirty="0" smtClean="0"/>
              <a:t> changes (Outlook!)</a:t>
            </a:r>
          </a:p>
          <a:p>
            <a:pPr lvl="1"/>
            <a:r>
              <a:rPr lang="nl-NL" dirty="0" smtClean="0"/>
              <a:t>Room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metadata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76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Resource </a:t>
            </a:r>
            <a:r>
              <a:rPr lang="nl-NL" dirty="0" err="1" smtClean="0"/>
              <a:t>metadata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REST </a:t>
            </a:r>
            <a:r>
              <a:rPr lang="nl-NL" dirty="0" err="1" smtClean="0"/>
              <a:t>id</a:t>
            </a:r>
            <a:endParaRPr lang="nl-NL" dirty="0" smtClean="0"/>
          </a:p>
          <a:p>
            <a:r>
              <a:rPr lang="nl-NL" dirty="0" smtClean="0"/>
              <a:t>Version-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nl-NL" dirty="0" smtClean="0"/>
          </a:p>
          <a:p>
            <a:r>
              <a:rPr lang="nl-NL" dirty="0" smtClean="0"/>
              <a:t>Last </a:t>
            </a:r>
            <a:r>
              <a:rPr lang="nl-NL" dirty="0" err="1" smtClean="0"/>
              <a:t>updated</a:t>
            </a:r>
            <a:endParaRPr lang="nl-NL" dirty="0" smtClean="0"/>
          </a:p>
          <a:p>
            <a:r>
              <a:rPr lang="nl-NL" dirty="0" smtClean="0"/>
              <a:t>Type of Resource</a:t>
            </a:r>
          </a:p>
          <a:p>
            <a:r>
              <a:rPr lang="nl-NL" dirty="0" smtClean="0"/>
              <a:t>Author</a:t>
            </a:r>
          </a:p>
          <a:p>
            <a:r>
              <a:rPr lang="nl-NL" dirty="0" smtClean="0"/>
              <a:t>…</a:t>
            </a:r>
          </a:p>
          <a:p>
            <a:r>
              <a:rPr lang="nl-NL" dirty="0" err="1" smtClean="0"/>
              <a:t>Maps</a:t>
            </a:r>
            <a:r>
              <a:rPr lang="nl-NL" dirty="0" smtClean="0"/>
              <a:t> well </a:t>
            </a:r>
            <a:r>
              <a:rPr lang="nl-NL" dirty="0" err="1" smtClean="0"/>
              <a:t>to</a:t>
            </a:r>
            <a:r>
              <a:rPr lang="nl-NL" dirty="0" smtClean="0"/>
              <a:t> Atom Entries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02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 Bundle (Atom)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2763"/>
            <a:ext cx="7620000" cy="467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43525" y="1814989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Here’s the resource’s id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 bwMode="auto">
          <a:xfrm flipH="1">
            <a:off x="4724400" y="1999655"/>
            <a:ext cx="619125" cy="65567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246852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more meta-data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 bwMode="auto">
          <a:xfrm flipH="1">
            <a:off x="5105400" y="2653189"/>
            <a:ext cx="762000" cy="4710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72200" y="3886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resource itself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3581400" y="3886200"/>
            <a:ext cx="2590800" cy="184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38800" y="51170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Human-readable form,</a:t>
            </a:r>
          </a:p>
          <a:p>
            <a:r>
              <a:rPr lang="en-US" dirty="0" smtClean="0"/>
              <a:t>just like </a:t>
            </a:r>
            <a:r>
              <a:rPr lang="en-US" dirty="0" err="1" smtClean="0"/>
              <a:t>Resource.text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3810000" y="4953000"/>
            <a:ext cx="1828800" cy="3487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800100" y="2704028"/>
            <a:ext cx="381000" cy="3693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57200" y="5715000"/>
            <a:ext cx="381000" cy="3693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43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Messages</a:t>
            </a:r>
            <a:r>
              <a:rPr lang="nl-NL" dirty="0" smtClean="0"/>
              <a:t>/</a:t>
            </a:r>
            <a:r>
              <a:rPr lang="nl-NL" dirty="0" err="1" smtClean="0"/>
              <a:t>Documents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395536" y="1772816"/>
            <a:ext cx="3054145" cy="3799117"/>
            <a:chOff x="504781" y="1556792"/>
            <a:chExt cx="3740150" cy="4851096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04781" y="1556792"/>
              <a:ext cx="3740150" cy="4851096"/>
              <a:chOff x="0" y="0"/>
              <a:chExt cx="2449" cy="1859"/>
            </a:xfrm>
          </p:grpSpPr>
          <p:sp>
            <p:nvSpPr>
              <p:cNvPr id="19" name="AutoShape 2"/>
              <p:cNvSpPr>
                <a:spLocks/>
              </p:cNvSpPr>
              <p:nvPr/>
            </p:nvSpPr>
            <p:spPr bwMode="auto">
              <a:xfrm>
                <a:off x="0" y="0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20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4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62000" y="1828800"/>
              <a:ext cx="3276600" cy="4343400"/>
              <a:chOff x="762000" y="1828800"/>
              <a:chExt cx="3276600" cy="4343400"/>
            </a:xfrm>
          </p:grpSpPr>
          <p:sp>
            <p:nvSpPr>
              <p:cNvPr id="7" name="AutoShape 7"/>
              <p:cNvSpPr>
                <a:spLocks/>
              </p:cNvSpPr>
              <p:nvPr/>
            </p:nvSpPr>
            <p:spPr bwMode="auto">
              <a:xfrm>
                <a:off x="1420473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>
                    <a:effectLst/>
                  </a:rPr>
                  <a:t>Document Resource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90600" y="2227912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Section</a:t>
                </a:r>
                <a:endParaRPr lang="en-US" sz="14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94857" y="2534722"/>
                <a:ext cx="9906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Section</a:t>
                </a:r>
                <a:endParaRPr lang="en-US" sz="1400" dirty="0"/>
              </a:p>
            </p:txBody>
          </p:sp>
          <p:sp>
            <p:nvSpPr>
              <p:cNvPr id="11" name="AutoShape 15"/>
              <p:cNvSpPr>
                <a:spLocks/>
              </p:cNvSpPr>
              <p:nvPr/>
            </p:nvSpPr>
            <p:spPr bwMode="auto">
              <a:xfrm rot="16200000" flipH="1">
                <a:off x="1967155" y="2315499"/>
                <a:ext cx="136947" cy="71845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12" name="AutoShape 7"/>
              <p:cNvSpPr>
                <a:spLocks/>
              </p:cNvSpPr>
              <p:nvPr/>
            </p:nvSpPr>
            <p:spPr bwMode="auto">
              <a:xfrm>
                <a:off x="1422061" y="3947319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3" name="AutoShape 7"/>
              <p:cNvSpPr>
                <a:spLocks/>
              </p:cNvSpPr>
              <p:nvPr/>
            </p:nvSpPr>
            <p:spPr bwMode="auto">
              <a:xfrm>
                <a:off x="1446212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4" name="AutoShape 7"/>
              <p:cNvSpPr>
                <a:spLocks/>
              </p:cNvSpPr>
              <p:nvPr/>
            </p:nvSpPr>
            <p:spPr bwMode="auto">
              <a:xfrm>
                <a:off x="1446212" y="4724400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Prescription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15" name="AutoShape 16"/>
              <p:cNvSpPr>
                <a:spLocks/>
              </p:cNvSpPr>
              <p:nvPr/>
            </p:nvSpPr>
            <p:spPr bwMode="auto">
              <a:xfrm rot="16200000" flipH="1">
                <a:off x="212555" y="3859610"/>
                <a:ext cx="2098447" cy="3899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16" name="AutoShape 16"/>
              <p:cNvSpPr>
                <a:spLocks/>
              </p:cNvSpPr>
              <p:nvPr/>
            </p:nvSpPr>
            <p:spPr bwMode="auto">
              <a:xfrm rot="16200000" flipH="1">
                <a:off x="212725" y="4623027"/>
                <a:ext cx="2098447" cy="390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 bwMode="auto">
              <a:xfrm>
                <a:off x="3048000" y="2913063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1828800" y="3733800"/>
                <a:ext cx="0" cy="331105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21" name="Group 20"/>
          <p:cNvGrpSpPr/>
          <p:nvPr/>
        </p:nvGrpSpPr>
        <p:grpSpPr>
          <a:xfrm>
            <a:off x="5582863" y="1700808"/>
            <a:ext cx="3093593" cy="3799117"/>
            <a:chOff x="395537" y="1484784"/>
            <a:chExt cx="3740150" cy="4896874"/>
          </a:xfrm>
        </p:grpSpPr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395537" y="1484784"/>
              <a:ext cx="3740150" cy="4896874"/>
              <a:chOff x="0" y="-87"/>
              <a:chExt cx="2449" cy="1859"/>
            </a:xfrm>
          </p:grpSpPr>
          <p:sp>
            <p:nvSpPr>
              <p:cNvPr id="34" name="AutoShape 2"/>
              <p:cNvSpPr>
                <a:spLocks/>
              </p:cNvSpPr>
              <p:nvPr/>
            </p:nvSpPr>
            <p:spPr bwMode="auto">
              <a:xfrm>
                <a:off x="0" y="-87"/>
                <a:ext cx="2449" cy="1859"/>
              </a:xfrm>
              <a:prstGeom prst="roundRect">
                <a:avLst>
                  <a:gd name="adj" fmla="val 16667"/>
                </a:avLst>
              </a:prstGeom>
              <a:solidFill>
                <a:srgbClr val="E9CBC3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35" name="Rectangle 3"/>
              <p:cNvSpPr>
                <a:spLocks/>
              </p:cNvSpPr>
              <p:nvPr/>
            </p:nvSpPr>
            <p:spPr bwMode="auto">
              <a:xfrm>
                <a:off x="92" y="90"/>
                <a:ext cx="2264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endParaRPr lang="en-US" sz="1400" dirty="0">
                  <a:solidFill>
                    <a:schemeClr val="tx1"/>
                  </a:solidFill>
                  <a:latin typeface="Calibri" charset="0"/>
                  <a:ea typeface="ＭＳ Ｐゴシック" charset="0"/>
                  <a:sym typeface="Calibri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11560" y="1828800"/>
              <a:ext cx="3378052" cy="4343400"/>
              <a:chOff x="762000" y="1828800"/>
              <a:chExt cx="3378052" cy="4343400"/>
            </a:xfrm>
          </p:grpSpPr>
          <p:sp>
            <p:nvSpPr>
              <p:cNvPr id="24" name="AutoShape 7"/>
              <p:cNvSpPr>
                <a:spLocks/>
              </p:cNvSpPr>
              <p:nvPr/>
            </p:nvSpPr>
            <p:spPr bwMode="auto">
              <a:xfrm>
                <a:off x="1115616" y="3192463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Observation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000" y="1828800"/>
                <a:ext cx="2819400" cy="11765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>
                    <a:effectLst/>
                  </a:rPr>
                  <a:t>Message </a:t>
                </a:r>
                <a:r>
                  <a:rPr lang="en-US" sz="1400" dirty="0">
                    <a:effectLst/>
                  </a:rPr>
                  <a:t>Resource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66800" y="2133600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source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209800" y="2133600"/>
                <a:ext cx="1110343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destination</a:t>
                </a:r>
                <a:endParaRPr lang="en-US" sz="1400" dirty="0"/>
              </a:p>
            </p:txBody>
          </p:sp>
          <p:sp>
            <p:nvSpPr>
              <p:cNvPr id="28" name="AutoShape 7"/>
              <p:cNvSpPr>
                <a:spLocks/>
              </p:cNvSpPr>
              <p:nvPr/>
            </p:nvSpPr>
            <p:spPr bwMode="auto">
              <a:xfrm>
                <a:off x="1547664" y="40751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Device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29" name="AutoShape 7"/>
              <p:cNvSpPr>
                <a:spLocks/>
              </p:cNvSpPr>
              <p:nvPr/>
            </p:nvSpPr>
            <p:spPr bwMode="auto">
              <a:xfrm>
                <a:off x="1187524" y="5522912"/>
                <a:ext cx="2592388" cy="64928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ctr" anchorCtr="0"/>
              <a:lstStyle/>
              <a:p>
                <a:r>
                  <a:rPr lang="en-US" sz="1400" dirty="0" smtClean="0">
                    <a:latin typeface="Calibri" charset="0"/>
                    <a:ea typeface="ＭＳ Ｐゴシック" charset="0"/>
                    <a:cs typeface="Calibri" charset="0"/>
                    <a:sym typeface="Calibri" charset="0"/>
                  </a:rPr>
                  <a:t>Person Resource</a:t>
                </a:r>
                <a:endParaRPr lang="en-US" sz="1400" dirty="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752600" y="2571687"/>
                <a:ext cx="914400" cy="378341"/>
              </a:xfrm>
              <a:prstGeom prst="rect">
                <a:avLst/>
              </a:prstGeom>
              <a:solidFill>
                <a:srgbClr val="FEF0CD"/>
              </a:solidFill>
              <a:ln w="9525" cap="flat">
                <a:solidFill>
                  <a:srgbClr val="338FA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36000" tIns="0" rIns="0" bIns="0" anchor="t" anchorCtr="0"/>
              <a:lstStyle>
                <a:defPPr>
                  <a:defRPr lang="en-US"/>
                </a:defPPr>
                <a:lvl1pPr>
                  <a:defRPr sz="18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alibri" charset="0"/>
                    <a:ea typeface="ＭＳ Ｐゴシック" charset="0"/>
                    <a:cs typeface="Calibri" charset="0"/>
                  </a:defRPr>
                </a:lvl1pPr>
              </a:lstStyle>
              <a:p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 bwMode="auto">
              <a:xfrm>
                <a:off x="3048000" y="2824842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3200400" y="3698991"/>
                <a:ext cx="0" cy="492009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403648" y="3810000"/>
                <a:ext cx="0" cy="1851573"/>
              </a:xfrm>
              <a:prstGeom prst="straightConnector1">
                <a:avLst/>
              </a:prstGeom>
              <a:noFill/>
              <a:ln w="25400" cap="flat">
                <a:solidFill>
                  <a:srgbClr val="3891A7"/>
                </a:solidFill>
                <a:prstDash val="solid"/>
                <a:round/>
                <a:headEnd type="none" w="med" len="med"/>
                <a:tailEnd type="arrow" w="sm" len="sm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cxnSp>
        <p:nvCxnSpPr>
          <p:cNvPr id="37" name="Straight Arrow Connector 36"/>
          <p:cNvCxnSpPr>
            <a:stCxn id="42" idx="2"/>
          </p:cNvCxnSpPr>
          <p:nvPr/>
        </p:nvCxnSpPr>
        <p:spPr bwMode="auto">
          <a:xfrm flipH="1">
            <a:off x="3281196" y="2564443"/>
            <a:ext cx="1320377" cy="52983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4788024" y="2520305"/>
            <a:ext cx="966996" cy="52550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47864" y="1979668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/>
              <a:t>Atom Feeds!</a:t>
            </a:r>
            <a:endParaRPr lang="nl-NL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2175786" y="5703386"/>
            <a:ext cx="524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“Flat” </a:t>
            </a:r>
            <a:r>
              <a:rPr lang="nl-NL" dirty="0" err="1" smtClean="0"/>
              <a:t>lists</a:t>
            </a:r>
            <a:r>
              <a:rPr lang="nl-NL" dirty="0" smtClean="0"/>
              <a:t> of Resources, </a:t>
            </a:r>
            <a:r>
              <a:rPr lang="nl-NL" dirty="0" err="1" smtClean="0"/>
              <a:t>with</a:t>
            </a:r>
            <a:r>
              <a:rPr lang="nl-NL" dirty="0" smtClean="0"/>
              <a:t> a Document or Message resource as the first feed entry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83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REST service interface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dirty="0" err="1" smtClean="0"/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en-US" dirty="0" smtClean="0"/>
              <a:t>tate </a:t>
            </a:r>
            <a:r>
              <a:rPr lang="en-US" b="1" dirty="0" smtClean="0"/>
              <a:t>T</a:t>
            </a:r>
            <a:r>
              <a:rPr lang="en-US" dirty="0" smtClean="0"/>
              <a:t>ransfer”</a:t>
            </a:r>
          </a:p>
          <a:p>
            <a:r>
              <a:rPr lang="en-US" dirty="0" smtClean="0"/>
              <a:t>Based on a dissertation by Roy Fielding from 2000</a:t>
            </a:r>
          </a:p>
          <a:p>
            <a:r>
              <a:rPr lang="en-US" dirty="0" smtClean="0"/>
              <a:t>Roy Fielding </a:t>
            </a:r>
            <a:r>
              <a:rPr lang="en-US" dirty="0"/>
              <a:t>is one of the principal authors of the Hypertext Transfer Protocol (HTTP) specification versions 1.0 and </a:t>
            </a:r>
            <a:r>
              <a:rPr lang="en-US" dirty="0" smtClean="0"/>
              <a:t>1.1</a:t>
            </a:r>
            <a:endParaRPr lang="en-US" dirty="0"/>
          </a:p>
          <a:p>
            <a:r>
              <a:rPr lang="en-US" dirty="0" smtClean="0"/>
              <a:t>Make systems use the “web” like humans do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Glory of REST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2290" name="Picture 2" descr="http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019925" cy="41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6158056"/>
            <a:ext cx="4890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http://martinfowler.com/articles/richardsonMaturityModel.html</a:t>
            </a:r>
          </a:p>
        </p:txBody>
      </p:sp>
    </p:spTree>
    <p:extLst>
      <p:ext uri="{BB962C8B-B14F-4D97-AF65-F5344CB8AC3E}">
        <p14:creationId xmlns:p14="http://schemas.microsoft.com/office/powerpoint/2010/main" val="26271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 quick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GET 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fhir</a:t>
            </a:r>
            <a:r>
              <a:rPr lang="en-US" sz="2800" b="1" dirty="0" smtClean="0"/>
              <a:t>/person/@1</a:t>
            </a:r>
            <a:r>
              <a:rPr lang="en-US" sz="2800" dirty="0" smtClean="0"/>
              <a:t> </a:t>
            </a:r>
          </a:p>
          <a:p>
            <a:endParaRPr lang="en-US" sz="1800" dirty="0" smtClean="0"/>
          </a:p>
          <a:p>
            <a:r>
              <a:rPr lang="en-US" dirty="0" smtClean="0"/>
              <a:t>HTTP/1.1 200 OK</a:t>
            </a:r>
          </a:p>
          <a:p>
            <a:r>
              <a:rPr lang="en-US" dirty="0" smtClean="0"/>
              <a:t>Content-Type: text/</a:t>
            </a:r>
            <a:r>
              <a:rPr lang="en-US" dirty="0" err="1" smtClean="0"/>
              <a:t>xml+fhir;charset</a:t>
            </a:r>
            <a:r>
              <a:rPr lang="en-US" dirty="0" smtClean="0"/>
              <a:t>=utf-8</a:t>
            </a:r>
          </a:p>
          <a:p>
            <a:r>
              <a:rPr lang="en-US" dirty="0" smtClean="0"/>
              <a:t>Content-Length: 787</a:t>
            </a:r>
          </a:p>
          <a:p>
            <a:r>
              <a:rPr lang="en-US" dirty="0" smtClean="0"/>
              <a:t>Content-Location: http://fhir.furore.com/fhir/person/@1/history/@1</a:t>
            </a:r>
          </a:p>
          <a:p>
            <a:r>
              <a:rPr lang="en-US" dirty="0" smtClean="0"/>
              <a:t>Last-Modified: Tue, 29 May 2012 23:45:32 GMT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6" y="4149080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&lt;Person xmlns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="http://hl7.org/fhir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identifier&gt;&lt;label&gt;SSN&lt;/label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system&gt;http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hl7.org/fhir/sid/usssn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&lt;/system&gt;&lt;id&gt;444222222&lt;/id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identifier&gt;&lt;/identifier&gt;&lt;name&gt;&lt;use&gt;official&lt;/use&gt;&lt;family&gt;Everywoman&lt;/family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given&gt;Eve&lt;/given&gt;&lt;/name&gt;&lt;telecom&gt;&lt;system&gt;phone&lt;/system&gt;&lt;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value&gt;555-555 2003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&lt;/value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use&gt;work&lt;/use&gt;&lt;/telecom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gender&gt;&lt;system&gt;http://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hl7.org/fhir/sid/v2-0001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&lt;/system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code&gt;F&lt;/code&gt;&lt;/gender&gt;&lt;birthDate&gt;1973-05-31&lt;/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birthDate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address&gt;&lt;use&gt;home&lt;/use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line&gt;2222 Home Street&lt;/line&gt;&lt;/address&gt;&lt;text&gt;&lt;status&gt;generated&lt;/status&gt;&lt;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="http://www.w3.org/1999/xhtml"&gt;Everywoman, Eve.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SSN:</a:t>
            </a:r>
            <a:r>
              <a:rPr lang="nl-NL" sz="1200" dirty="0" smtClean="0">
                <a:latin typeface="Courier New" pitchFamily="49" charset="0"/>
                <a:cs typeface="Courier New" pitchFamily="49" charset="0"/>
              </a:rPr>
              <a:t>444222222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&lt;/div&gt;&lt;/</a:t>
            </a:r>
            <a:r>
              <a:rPr lang="nl-NL" sz="12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nl-NL" sz="1200" dirty="0">
                <a:latin typeface="Courier New" pitchFamily="49" charset="0"/>
                <a:cs typeface="Courier New" pitchFamily="49" charset="0"/>
              </a:rPr>
              <a:t>&gt;&lt;/Person&gt;</a:t>
            </a:r>
          </a:p>
          <a:p>
            <a:endParaRPr lang="nl-NL" sz="9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1115616" y="2060848"/>
            <a:ext cx="3888432" cy="57606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46658" y="2276872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err="1" smtClean="0"/>
              <a:t>Verb</a:t>
            </a:r>
            <a:endParaRPr lang="nl-NL" sz="36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1979712" y="3212976"/>
            <a:ext cx="5036953" cy="28629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9275" y="2852936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Header</a:t>
            </a:r>
            <a:endParaRPr lang="nl-NL" sz="3600" b="1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4716016" y="5095493"/>
            <a:ext cx="1292538" cy="8555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51163" y="559098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Body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9494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Read</a:t>
            </a:r>
            <a:r>
              <a:rPr lang="en-US" sz="1800" dirty="0" smtClean="0">
                <a:latin typeface="+mn-lt"/>
              </a:rPr>
              <a:t> - </a:t>
            </a:r>
            <a:r>
              <a:rPr lang="en-US" sz="1800" dirty="0">
                <a:latin typeface="+mn-lt"/>
              </a:rPr>
              <a:t>Read the current state of the resource</a:t>
            </a:r>
          </a:p>
          <a:p>
            <a:r>
              <a:rPr lang="en-US" sz="1800" dirty="0" smtClean="0"/>
              <a:t>	GET </a:t>
            </a:r>
            <a:r>
              <a:rPr lang="en-US" sz="1800" dirty="0" smtClean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</a:t>
            </a:r>
            <a:r>
              <a:rPr lang="en-US" sz="1800" dirty="0" smtClean="0"/>
              <a:t>/@</a:t>
            </a:r>
            <a:r>
              <a:rPr lang="en-US" sz="1800" dirty="0" smtClean="0"/>
              <a:t>1</a:t>
            </a:r>
          </a:p>
          <a:p>
            <a:endParaRPr lang="en-US" sz="1800" dirty="0" smtClean="0"/>
          </a:p>
          <a:p>
            <a:r>
              <a:rPr lang="en-US" sz="1800" b="1" dirty="0" err="1" smtClean="0">
                <a:latin typeface="+mn-lt"/>
              </a:rPr>
              <a:t>VRead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Read the state of a specific version of the resource</a:t>
            </a: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</a:t>
            </a:r>
            <a:r>
              <a:rPr lang="en-US" sz="1800" dirty="0" smtClean="0"/>
              <a:t>n/@1/history/@4</a:t>
            </a:r>
          </a:p>
          <a:p>
            <a:endParaRPr lang="en-US" sz="1800" dirty="0" smtClean="0"/>
          </a:p>
          <a:p>
            <a:r>
              <a:rPr lang="en-US" sz="1800" b="1" dirty="0">
                <a:latin typeface="+mn-lt"/>
              </a:rPr>
              <a:t>Update</a:t>
            </a:r>
            <a:r>
              <a:rPr lang="en-US" sz="1800" dirty="0">
                <a:latin typeface="+mn-lt"/>
              </a:rPr>
              <a:t> – Update an existing resource by its id (</a:t>
            </a:r>
            <a:r>
              <a:rPr lang="en-US" sz="1800" dirty="0" err="1">
                <a:latin typeface="+mn-lt"/>
              </a:rPr>
              <a:t>upsert</a:t>
            </a:r>
            <a:r>
              <a:rPr lang="en-US" sz="1800" dirty="0">
                <a:latin typeface="+mn-lt"/>
              </a:rPr>
              <a:t>)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PUT </a:t>
            </a:r>
            <a:r>
              <a:rPr lang="en-US" sz="1800" dirty="0"/>
              <a:t>/</a:t>
            </a:r>
            <a:r>
              <a:rPr lang="en-US" sz="1800" dirty="0" err="1"/>
              <a:t>fhir</a:t>
            </a:r>
            <a:r>
              <a:rPr lang="en-US" sz="1800" dirty="0"/>
              <a:t>/person/@</a:t>
            </a:r>
            <a:r>
              <a:rPr lang="en-US" sz="1800" dirty="0" smtClean="0"/>
              <a:t>1</a:t>
            </a:r>
          </a:p>
          <a:p>
            <a:endParaRPr lang="en-US" sz="1800" dirty="0" smtClean="0"/>
          </a:p>
          <a:p>
            <a:r>
              <a:rPr lang="en-US" sz="1800" b="1" dirty="0">
                <a:latin typeface="+mn-lt"/>
              </a:rPr>
              <a:t>Delete</a:t>
            </a:r>
            <a:r>
              <a:rPr lang="en-US" sz="1800" dirty="0">
                <a:latin typeface="+mn-lt"/>
              </a:rPr>
              <a:t> – Delete a resource</a:t>
            </a:r>
          </a:p>
          <a:p>
            <a:r>
              <a:rPr lang="en-US" sz="1800" dirty="0" smtClean="0"/>
              <a:t>	DELETE </a:t>
            </a:r>
            <a:r>
              <a:rPr lang="en-US" sz="1800" dirty="0"/>
              <a:t>/</a:t>
            </a:r>
            <a:r>
              <a:rPr lang="en-US" sz="1800" dirty="0" err="1"/>
              <a:t>fhir</a:t>
            </a:r>
            <a:r>
              <a:rPr lang="en-US" sz="1800" dirty="0"/>
              <a:t>/person/@</a:t>
            </a:r>
            <a:r>
              <a:rPr lang="en-US" sz="1800" dirty="0" smtClean="0"/>
              <a:t>1</a:t>
            </a:r>
          </a:p>
          <a:p>
            <a:endParaRPr lang="en-US" sz="1800" dirty="0"/>
          </a:p>
          <a:p>
            <a:r>
              <a:rPr lang="en-US" sz="1800" b="1" dirty="0">
                <a:latin typeface="+mn-lt"/>
              </a:rPr>
              <a:t>History</a:t>
            </a:r>
            <a:r>
              <a:rPr lang="en-US" sz="1800" dirty="0">
                <a:latin typeface="+mn-lt"/>
              </a:rPr>
              <a:t> – Retrieve the update history for the resources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/person/@1/history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8377B-874B-4DB7-8057-E4552B93344F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785005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V3 puts </a:t>
            </a:r>
            <a:r>
              <a:rPr lang="en-US" sz="2400" dirty="0" smtClean="0"/>
              <a:t>the </a:t>
            </a:r>
            <a:r>
              <a:rPr lang="en-US" sz="2400" dirty="0"/>
              <a:t>modeler before the </a:t>
            </a:r>
            <a:r>
              <a:rPr lang="en-US" sz="2400" dirty="0" smtClean="0"/>
              <a:t>implementer</a:t>
            </a:r>
            <a:endParaRPr lang="en-US" sz="2400" dirty="0"/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Learning curve is too steep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Not </a:t>
            </a:r>
            <a:r>
              <a:rPr lang="en-US" sz="2400" dirty="0"/>
              <a:t>easily adopted by out-of-box tools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Caught </a:t>
            </a:r>
            <a:r>
              <a:rPr lang="en-US" sz="2400" dirty="0"/>
              <a:t>up in the need to do everything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Internationally </a:t>
            </a:r>
            <a:r>
              <a:rPr lang="en-US" sz="2400" dirty="0"/>
              <a:t>defined specifications are not </a:t>
            </a:r>
            <a:r>
              <a:rPr lang="en-US" sz="2400" dirty="0" smtClean="0"/>
              <a:t>directly </a:t>
            </a:r>
            <a:r>
              <a:rPr lang="en-US" sz="2400" dirty="0"/>
              <a:t>implementable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528" y="332656"/>
            <a:ext cx="6552728" cy="1152128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V3 is too hard?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1982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type-level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Create</a:t>
            </a:r>
            <a:r>
              <a:rPr lang="en-US" sz="1800" dirty="0" smtClean="0">
                <a:latin typeface="+mn-lt"/>
              </a:rPr>
              <a:t> – </a:t>
            </a:r>
            <a:r>
              <a:rPr lang="en-US" sz="1800" dirty="0" smtClean="0">
                <a:latin typeface="+mn-lt"/>
              </a:rPr>
              <a:t>Create a new resource with a server-assigned id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</a:t>
            </a:r>
            <a:r>
              <a:rPr lang="en-US" sz="1800" dirty="0" smtClean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Search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Search the resource based on some filter criteria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</a:t>
            </a:r>
            <a:r>
              <a:rPr lang="en-US" sz="1800" dirty="0" smtClean="0"/>
              <a:t>n/</a:t>
            </a:r>
            <a:r>
              <a:rPr lang="en-US" sz="1800" dirty="0" err="1" smtClean="0"/>
              <a:t>search?name</a:t>
            </a:r>
            <a:r>
              <a:rPr lang="en-US" sz="1800" dirty="0" smtClean="0"/>
              <a:t>=</a:t>
            </a:r>
            <a:r>
              <a:rPr lang="en-US" sz="1800" dirty="0" err="1" smtClean="0"/>
              <a:t>x&amp;gender</a:t>
            </a:r>
            <a:r>
              <a:rPr lang="en-US" sz="1800" dirty="0" smtClean="0"/>
              <a:t>=y</a:t>
            </a:r>
          </a:p>
          <a:p>
            <a:r>
              <a:rPr lang="en-US" sz="1800" dirty="0" smtClean="0"/>
              <a:t>	</a:t>
            </a:r>
            <a:r>
              <a:rPr lang="en-US" sz="1800" dirty="0"/>
              <a:t>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</a:t>
            </a:r>
            <a:endParaRPr lang="en-US" sz="1800" dirty="0"/>
          </a:p>
          <a:p>
            <a:r>
              <a:rPr lang="en-US" sz="1800" dirty="0"/>
              <a:t>	</a:t>
            </a:r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History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Retrieve the update history for a particular resource type</a:t>
            </a:r>
            <a:endParaRPr lang="en-US" sz="1800" dirty="0">
              <a:latin typeface="+mn-lt"/>
            </a:endParaRPr>
          </a:p>
          <a:p>
            <a:r>
              <a:rPr lang="en-US" sz="1800" dirty="0"/>
              <a:t>	</a:t>
            </a:r>
            <a:r>
              <a:rPr lang="en-US" sz="1800" dirty="0" smtClean="0"/>
              <a:t>GET </a:t>
            </a:r>
            <a:r>
              <a:rPr lang="en-US" sz="1800" dirty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</a:t>
            </a:r>
            <a:r>
              <a:rPr lang="en-US" sz="1800" dirty="0" err="1" smtClean="0"/>
              <a:t>history?_since</a:t>
            </a:r>
            <a:r>
              <a:rPr lang="en-US" sz="1800" dirty="0" smtClean="0"/>
              <a:t>=</a:t>
            </a:r>
            <a:r>
              <a:rPr lang="en-US" sz="1800" dirty="0" err="1" smtClean="0"/>
              <a:t>xxxx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Validate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Check that the content would be acceptable as an update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</a:t>
            </a:r>
            <a:r>
              <a:rPr lang="en-US" sz="1800" dirty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/person/validate/@1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Service-level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latin typeface="+mn-lt"/>
              </a:rPr>
              <a:t>Conformance</a:t>
            </a:r>
            <a:r>
              <a:rPr lang="en-US" sz="1800" dirty="0" smtClean="0">
                <a:latin typeface="+mn-lt"/>
              </a:rPr>
              <a:t> – </a:t>
            </a:r>
            <a:r>
              <a:rPr lang="en-US" sz="1800" dirty="0" smtClean="0">
                <a:latin typeface="+mn-lt"/>
              </a:rPr>
              <a:t>Get a conformance statement for the system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GET </a:t>
            </a:r>
            <a:r>
              <a:rPr lang="en-US" sz="1800" dirty="0" smtClean="0"/>
              <a:t>/</a:t>
            </a:r>
            <a:r>
              <a:rPr lang="en-US" sz="1800" dirty="0" err="1" smtClean="0"/>
              <a:t>fhir</a:t>
            </a:r>
            <a:r>
              <a:rPr lang="en-US" sz="1800" dirty="0" smtClean="0"/>
              <a:t>/metadata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Batch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Update or create a set of resources</a:t>
            </a:r>
            <a:endParaRPr lang="en-US" sz="1800" dirty="0">
              <a:latin typeface="+mn-lt"/>
            </a:endParaRPr>
          </a:p>
          <a:p>
            <a:r>
              <a:rPr lang="en-US" sz="1800" dirty="0" smtClean="0"/>
              <a:t>	POST /</a:t>
            </a:r>
            <a:r>
              <a:rPr lang="en-US" sz="1800" dirty="0" err="1" smtClean="0"/>
              <a:t>fhir</a:t>
            </a:r>
            <a:endParaRPr lang="en-US" sz="1800" dirty="0" smtClean="0"/>
          </a:p>
          <a:p>
            <a:r>
              <a:rPr lang="en-US" sz="1800" dirty="0"/>
              <a:t>	</a:t>
            </a:r>
            <a:endParaRPr lang="en-US" sz="1800" dirty="0" smtClean="0"/>
          </a:p>
          <a:p>
            <a:r>
              <a:rPr lang="en-US" sz="1800" b="1" dirty="0" smtClean="0">
                <a:latin typeface="+mn-lt"/>
              </a:rPr>
              <a:t>History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– </a:t>
            </a:r>
            <a:r>
              <a:rPr lang="en-US" sz="1800" dirty="0" smtClean="0">
                <a:latin typeface="+mn-lt"/>
              </a:rPr>
              <a:t>Retrieve the update history for </a:t>
            </a:r>
            <a:r>
              <a:rPr lang="en-US" sz="1800" i="1" dirty="0" smtClean="0">
                <a:latin typeface="+mn-lt"/>
              </a:rPr>
              <a:t>all</a:t>
            </a:r>
            <a:r>
              <a:rPr lang="en-US" sz="1800" dirty="0" smtClean="0">
                <a:latin typeface="+mn-lt"/>
              </a:rPr>
              <a:t> resources</a:t>
            </a:r>
          </a:p>
          <a:p>
            <a:r>
              <a:rPr lang="en-US" sz="1800" dirty="0" smtClean="0"/>
              <a:t>	GET /</a:t>
            </a:r>
            <a:r>
              <a:rPr lang="en-US" sz="1800" dirty="0" err="1" smtClean="0"/>
              <a:t>fhir</a:t>
            </a:r>
            <a:r>
              <a:rPr lang="en-US" sz="1800" dirty="0" smtClean="0"/>
              <a:t>/</a:t>
            </a:r>
            <a:r>
              <a:rPr lang="en-US" sz="1800" dirty="0" err="1" smtClean="0"/>
              <a:t>history?_since</a:t>
            </a:r>
            <a:r>
              <a:rPr lang="en-US" sz="1800" dirty="0" smtClean="0"/>
              <a:t>=</a:t>
            </a:r>
            <a:r>
              <a:rPr lang="en-US" sz="1800" dirty="0" err="1" smtClean="0"/>
              <a:t>xxxx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90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Inside the FHIR </a:t>
            </a:r>
            <a:r>
              <a:rPr lang="nl-NL" dirty="0" err="1" smtClean="0"/>
              <a:t>distribution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8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(FHIR home)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3" y="260648"/>
            <a:ext cx="8595698" cy="550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164288" y="260648"/>
            <a:ext cx="165618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92080" y="3356992"/>
            <a:ext cx="3096344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69226" y="4221088"/>
            <a:ext cx="4130965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69227" y="4725144"/>
            <a:ext cx="2114742" cy="288032"/>
          </a:xfrm>
          <a:prstGeom prst="rect">
            <a:avLst/>
          </a:prstGeom>
          <a:solidFill>
            <a:srgbClr val="00B05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19" y="5665881"/>
            <a:ext cx="864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http://hl7.org/fhir</a:t>
            </a:r>
            <a:endParaRPr lang="en-CA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FHIR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“Implementation”…</a:t>
            </a:r>
          </a:p>
          <a:p>
            <a:r>
              <a:rPr lang="en-US" dirty="0" smtClean="0"/>
              <a:t>A zip with all schema’s + </a:t>
            </a:r>
            <a:r>
              <a:rPr lang="en-US" u="sng" dirty="0" err="1" smtClean="0"/>
              <a:t>schematron</a:t>
            </a:r>
            <a:r>
              <a:rPr lang="en-US" dirty="0" smtClean="0"/>
              <a:t> to validate Xml messages</a:t>
            </a:r>
          </a:p>
          <a:p>
            <a:r>
              <a:rPr lang="en-US" dirty="0" smtClean="0"/>
              <a:t>A zip with all examples (in both xml and </a:t>
            </a:r>
            <a:r>
              <a:rPr lang="en-US" dirty="0" err="1" smtClean="0"/>
              <a:t>json</a:t>
            </a:r>
            <a:r>
              <a:rPr lang="en-US" dirty="0" smtClean="0"/>
              <a:t> format).</a:t>
            </a:r>
          </a:p>
          <a:p>
            <a:r>
              <a:rPr lang="en-US" dirty="0" smtClean="0"/>
              <a:t>Delphi.zip, Java.zip, CSharp.zip</a:t>
            </a:r>
          </a:p>
          <a:p>
            <a:r>
              <a:rPr lang="en-US" dirty="0" smtClean="0"/>
              <a:t>The whole website (multiple html files) or book (=1 BIG html file)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“Source” of FHIR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75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774825"/>
            <a:ext cx="8299450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7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process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94" y="1833937"/>
            <a:ext cx="22950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data:image/jpeg;base64,/9j/4AAQSkZJRgABAQAAAQABAAD/2wCEAAkGBhQQDxEQDw8QFRAQEBQQDxUVFRAVDhUPFRAVFxQQFBQXHCcfGRkkGhQUHy8gIycpLC0sFR4xNTAqNSYrLCoBCQoKDgwOGg8PGikcHSQsLCwsKSkpKikpLCkpLCkpLCkpKSwtLCwpKSwpKSksLCwpKTQpLSkvLCwpKSwsLCwpLP/AABEIAMwAzAMBIgACEQEDEQH/xAAcAAACAgMBAQAAAAAAAAAAAAAABQQGAQIHAwj/xABREAABAwIBBgYNCgMGBAcAAAABAAIDBBESBQYTITFRB0FhcbPRFCIjMjNSU3JzgZGT0hZCYoKDkqGxw+I0Y7IVJENkdKIXRFTxZYS0wcLh8P/EABkBAAMBAQEAAAAAAAAAAAAAAAABAgMEBf/EACwRAAICAgIABQMCBwAAAAAAAAABAhEDMRIhBBNBUWEiMvCB4RRCcZGxwdH/2gAMAwEAAhEDEQA/AO4oQhAAos1U4PwMYHODQ43dhABJA4jfYVKUNv8AEu9CzpHpoTM6eXyLfeftRp5fIt95+1SkIsKIunl8i33n7UaeXyLfeftUpCAoi6eXyLfeftRp5fIt95+1SkIsKIunl8i33n7UaeXyLfeftUpZRYURNPL5FvvP2rHZEvkW+8/apZWqAojdkS+Rb7z9qwamXyLfeftUtYIQFEI5SeO+h1cjwT+IC0Zl5l8Lmvab2FwD/SSpcsV0kynQgg6lSpidlghma8XaQRyb93Ot1Vsi1by5zC7ujG4mE7HsGoxybyNVnbfZrsdPUh9+Jw75p74Hq5UmqGnZ7IQhSMEIQgAQhCABCEIAFDb/ABLvQs6R6mKEP4l3oWdI9NCZMQtboQBsi61ui6AM3WbrVCANkXWqw54AuSAOMnYgDdYKUVGdlJH39ZTj7Rh17jYmyIc7qN/e1lP63tbr3dtbXyK/LlumLkvcbIWscgcA5pBB1ggggjnC2KgZgqHVx3CmFeEw1JgVkdzqY3/TAPmu7U/mnz49YN7Pbqa4fi0jjHIlOUYOMbRrHOE9ey+vfrVtko3pavF2rhZ4FyOIjxmnjH5cakpZJHfUb6tYI1OB3g8RXtTVusMkPbHU12xr+p3J7FDQ0yahCFJQIQhAAhCEAChf8y70LOkepqg/8y70LOkemhMlXQsXRdMDKLrF0XQBlBKxdcyz6y/PXPmoMnPYI4GF1bMXhrAAbGPGdQF7i19ZB4gtMWN5JVr5JlJRVnvnfwuNhc6GgYJZBqdKfAtNtjPHPLs51T6jJVfXiKWtqmBs7iImY8biQTdrIWmwI3mwHIrhmdwdZNLWHS9kzaMOd250QN7EtDQNWK/fEq4ZOzOpYDibCHO2AyEyFrfFbivYX1+td/nYcHUE792vyv7HPwnk7b6Oby8D2GSKNrnvGFrpbwtbhxbSH4i0uuNl77Nqk5xcEln4qZo0bh3TUHPu54uA0cQBJv8ARGzautIWP8fmtOy/4eBS8l8GjKcRup6qqheI7SYJAWvf4zgRY8wAVqmkMbS5xxMaLuNu2A4yQNo5tfOpSFyzyym7n2aqCjo8I5Q5oc0gtcAWkEFpB2EEbQsOCUVTG5P7o3VSOf3dpJwwue7VMy+xmI2c3YLgi1jdwk1Xa0NP3IVTT3Wv9oFoAMd7AC4OvVyWU4tXi+C6QC+TLI44X+otUWXOGLW2SKUNO3U135G6ZSUY3KDVZLB4lSoTsa5IrRIzU/GPmu2OLb27YeMNh9vGp6reRIdHIGjVdxHqcwkj2xtVkUSVMpAhCFIwQhCABQXfxDvQt6RynKC/+Id6FvSOTQme90LF0mzhznjpG2NnTEdqy/8AuduH5obUVbLx45ZJcYq2TsqZWZTsxyHzWjvnHcB/7qHm5ll9SJHPZYB/aEDtcNu9vxkW/FVzJGRZa5/ZNW5wjPejYXDiDR81nL/3V3hiDGhrGgNaLNA1ABZxcpPlpHZnhhwQ8tfVP1fovhCvOqtkZT6Om/iah2gp9zXuBxSncGNDnX5AqhUcGMNLQTHTVb5MAklDXNMb5W/O0ZHFc673sDx7blMQarET4GEBo3Omebn2RAfWUxstxr2HbuXdDLLGko/1Z5bipbOaZqZcFLhLBredGC89q2MuBcThA4zcc5VxhySZHmeKpZM5zml4Ljo7Xu1tgTqAvq1IynmtTPiAEZZoWuLNGQ11tbi03BB171KzYgijpYzASWSDSYjbGS7xrcY2W5FrlyxkucemZxg0+LJ1ZVETxNxHC4Xs06732neFPa7bc83Ml0NXHK9wFi+B+F1x2zXW4uRStKuOS0qN17kjEtRJtuNXFr2i34Lw0q1dMpoqxZnu178nVLIY2vc6IhzDfXH/AIlrEdthxEcoCScFWcnZdFo3PLpKUiMkiznREXjceWwLfqq0GoXMMz5202cdXTxm0czpmYfmhwAmAHMcbQPpFdmKKlilH27/AOmM3U0/0Oj5xZSfTwh8bbnGATa7Q3ab7r7PWt8j5cZUtuw2eO/Ye+HLyjlU9wBBBAIIsQdhG5UvLmbclO7smiLgG9sWjvm7y3xm8i86blF8l2vY9TBHDlh5cvpl6S9H8P8AP3uhWjmpFm3nayqAY+zZwNnzX8rOpPrrSMlJWjly4pYpcZqmRmRWljO956N6aKAR3SLzz0T1PTkZoEIQpGCEIQAKBJ/EH0Lekcp6gS+HPoR0hTQmQM56+SCkllgAL2AHXrs29nOA4yL3VIzHooquZ8lTLjmBxCJ2138xxPfDkHr1LpJ17VQM7MxXMd2Xk67XtON0bNTgfHi5fo+zcs8kXalv4O/wmaKhLHfFv+b/AEdBCLqk5m8ITam1PVEMqe9a46mSHd9F/Jx8W5XW61jJSVo48uOWOXGRVanL8bMoTUr3hszhE+MH57TDrDTvGBxtyppFU6lzXhhpzFlClqWvMZfE0NeOJ8U17382QepqubKuxIvqvqPFyELvliXCMl6r/ByKXbTHrZ9+zj5kjzQrQI5acl2Omnewg2uGOcS0Dk2r3FUlVXSytkklojCJJ8Im0uMgluxzQOPiURiqcWNvtMbZRyQx0jqjTSRHR2e5ps3UNT3b7atXHZVd3CBKySxka9jX2Pcw0uaDv4rhVPLuWJpJXxz1bH6N2E4S4Q3B4mhoB18duJLambt3duzafG6l6OLwyr6+zlnk7+no7hkvLsdTHpIiSAQDqOp2EEt5bXtzpRnVnvHRGNjgXySEHCLao763O3X125lUcwMutiFRHJIwNw6YHXbtGnFtG6x9SoWVK900zpJZcT3ElxOLFs2WtqtuWMPCR8xp6Rq8z4qtnbq/LDpKN81EQ97odJDsO1ocDhPzsJvhPHYLknB5UF+WKV7nvc99SXPLtpLmnESd6h5uZyVFHHI6B7TFiIlaWkgPdEQx5PF3urX82x1J/wAFeQ3f2rA54N2U7qtwOqzXtwxk8pxtdbcQtfLWGE18E8ubR3e6LrF1VM8c/Y6IGKPC+pI735kf0pOX6P5Lw5NRVs9DHjlklxjsVcIGTYIC2eOQRzudfRt+dr1yADvSN+w86sWZWU5aikbJPYnEWsd857G27Z3Le4vx2VUzYzOlrH9mZSLi15xNY64e/cXD5rNzeMbgujxsDQGtADQLAAWAG4BZY4vly0ju8Tlisaw3ya9fb4X5+2ru/i889E9T1Ad38XpD0T1PWsjz0CEIUjBCEIAFAm8OfQjpCp6Xz+GPoh0hVR2Jm90XWt0XVklNz24Pm1d56bCyq2nijl87c76Xt3iLwd501Mkr6CsjeZIGE43apGgEAMk37dTvz2q+XXmIGh5kDW4y0Nc6wxloNw0naQLlZ8O7R0ee3j4SV+3wVfhPzf7LoHFrSZKc6ZoFsRZhIkYOdpJ+qq1m9WF1HTucSTog252nASwO9YaCuo3VDyrm/wBivcIm/wB3e4vitftHuN3wcgJu5v1hz+hhyXHy3+hwzj3yNoaviJ9d7D1rGTc66OXSRma3aODXggOcANZbuGqwO031JU+sbGMb3NaxpFy42brNrevZqXNqLJT5qmUUeJ8Ye8NdZwYGdthLnOADdQ47bF1QwxmnboylNrR65WYGyvDHsMYccFnC1uLab351EqHkvdrbrceMXXhFSl5F3tA+te3sTeKlawm2G99puT+S9G6OYjx0Dy0Eua3trjX22oImo8Re97sTnXLnEkkucdZPLtTF7dQFxs5eP/8ABeb4ha1+VZ8h0awujNG+JxtK2RhhcAbOixFz4n7wHWcLgnWQNpXVuC/Jb9HPXz65q14I1AAQs1NsOIE3sNwCpOZuZxrZgXAinjPdHbL/AEG8p/Aeq/aoow1oa0ANaA1oGwNAsAOSy83xeVfYv1OrDF7ZUOEbOuakbFBTRu0tTcNkAuQQQMDG8b9Y5rqJmVwd6Iiqr+3nJxtjJxNY468Tz85/4DlOy8vga5zXOa0uYSWEgFzSRYlp4rhb3XlcLds9FZ3HHwh17v3NroutboutDnA9/F556J6npfft4vPPRPTBRIaBCEKSgQhCABL6nw32Q6RMEvqvDfZDpFUdiYIutboutCDZC1ui6ANlpLGHNLXAFpFiDsIWbougDn2fWZ9S+Jwogx8byDI3thPYa8IsbPbex2XuBtXNabKEtKyeHQhr5gBJfEJWkXBLeQgkcl7r6LuoeUcjw1ItUQRybi5oLhzO2j1Lsx+KcVxkrRjLFbtHztFHr7069e3/AOlOay5Oo7V12bgzoXd7C9nIyR1v9+JbQcG9G03McjuR0ht/tAK6X4yPyY+Szk7Iy46mkk7BxnmCt+bvB1LMQ+qBii2lv+M7kse9HKdfIuh5PyJBT+AgjYd4Hb+tx1/ip11zZPFSl1Ho1jhS2eVFRshjbHEwNYwWaBs5+U8q91rdF1xm5sha3RdAGyLrW6LoAyO/i889E9MUtb38fnnopEyWctlRBCEKSgQhCABL6vw32X6gTBLqzwv2X6gVR2TLRrdL6jL0UbyxxfiabGzJCPaBZTroutkQxZ8pYd8nu5epHylh3ye7l6kzui6fQuxZ8pYd8nu5epHylh3ye7l6kzui6Og7Fnylh3ye7l6kfKWHfJ7uXqTO6Lo6DsWfKWHfJ7uXqR8pYd8nu5epM7oujoOxZ8pYd8nu5epHylh3ye7l6kzui6Og7Fnylh3ye7l6kfKWHfJ7uXqTO6Lo6DsWfKWHfJ7uXqR8pYd8nu5epM7oujoOxZ8pYd8nu5epMaeoEjA9t8LhcXBBtzHYtrouk6BWbM7+Pz/0pEzSuLv4/P8A0pE0WM9mkQQhCkoEIQgAS6t8L9l+oExS6u8J9l+oFUdky0eKrGdmeDqKRjGxMeHsx3cXAg4iLauZWa65fwsT4amAfyD0jlpLpErZfc2ssmrpxM5jWkuc2zSSO1dbjTQlVTg0lvk5h/my/wBatLnajzJrQmUam4SJHzNj7HiAdKI74n3sX2unOd2dLqExBkTH6TFfEXC2EjZbnXJ8m1X98iH+Zb0oXcazJsUxGmhikw3w42Mda+22IatgUxtop0ii/wDFGT/povvSI/4oyf8ATRfekTfPPI9PFk+okjpoGva1pa5scbXDujBqIFxtVJ4Oo2T12CWNj26CR2F7WubcFljY8espO06DosUPCbI5zW9jRds4N76TjICsmd2cTqFkbmRtfje5hxEi1he+pSxm9TAgikprg3Hcor337FVOFqbDBTnfM/8AoCbtIXTZ5RcKDy5odTxBpIDiHPuG31kLoIPGNh1jmXz4b6HS/N0piPPgDvyK7VmhlPsihp5L3do8DvPYSw+21/WiLsckL8689DRzNiZGx5LMb8RcLXJAGrmKh5E4QX1FTFC6CNokdhJDnkjUTqB5lSs4q7svKcwYbgyOjaRswRttfm7Un1rzzGqr5RpeWT/4lTydjro6znNlo0lOZmsa4h7W2cSB2x26kuzTzvdWySMdExmBgcC0uJN3WtrXhwmSYcnk/wA2P8yq7wTT4qio9C3pFTf1UT6HT0XWLourJPSHwkfn/pSJolUHhI/P/SkTVZT2aR0CEIUFAhCEACW1/hPs/wBQJkluUPCD0Z6RqqOyZaPC64/w0z4aunH+WPSuXXlxLh3ltW03+l/WetZ6JjsW5DblN8IdRCuMGJ1tC+URYr9tYNcBe+1TzT5c8XKvvJ/iV34GXXyQz083SK8P2HmP5KVDobkfN2RKo9mU4O3smO99t9KL3X0oV8r5HqP7/B/q2dOF9TnaedGMJFb4Rn2yVVn6DOmjXNuCGoxZTt/lpf6o10PhRdbI9YfoM/8AURrlnApLfK3/AJWb+qNEvuQLR3265zw1zYaal5Z39GF0Vcu4epLUtH/qJOiCqeiY7K3kqm0uQq2QbYKuGX6uDA78H3+qrBwZ50iLJ2UA538K01DOZ7CNX1mBefBDRipyTlGA/wCK90frdBYfjZcnhyo+Js0YNhKwRSjeGysf/VGPUTvWeqZe+i/8GsBmqamU69BRTyfaPjLB+Dnn1Jfwd1N8qUQ3yj+gq18DlBbJlfUEa5tJG0/Rjgdf8Xqg8Gc18r0I/nD+gorQe52Lhbkw5Mcf58X5lVbgVnxVVT6BvShWDhofbJJP+Yh/MqocA8t6uq/0zelCp/cJfadtusLF0XWhB60/hI/P/SkTZKKfwkfn/pSJusZ7NI6BCEKCgQhCABLco+EHoz0jUyS3KXfj0Z6RqqGyZaIq5DwzZq1dZWQPpKWWVjKbA5zG3AdpXnCeWxHtXXULdq1RmnRUOCjJM1LkxkVTE+KUSyuLXizrF1wbK3v2HmP5IQmlQmfOOS+D7KLayGR2T6gMbUse4luoNEoJPsX0gTt51qhTGNDbsrnCNk+SoyVVQwRuklexgYxou4kTxk2HMCfUuc8EeZ9ZSZS0tVSTRR9jyNxPbZuIllh+BXaUIcbdgn1Rm651w05AqKynpW0kEkrmTSOeGC5DTG0An8V0RCbVqgTooHAzkOoo6OdlVBJE91RjYHixLdGBiHrC5vndwa1v9oVRpqKZ8Dp3vicxt2YHnEADyYrepfQ6EnC1Q+XZWMzsgupcjRUzmETGmkMjbdtppWvcWkbxiDfqrk+YGYtfBlSjmmoZ2RRzBz3ubZrW2Osld/Qhx0FlN4WckTVWTDFTQvlk08TsLBd2EYrm3sXHcn5mZZp3F1PS18TnDC4xmSNxbe9iWkXF19KIQ4W7BSo+ef7Jzh/8X99UfGrBmHk/LLMpU7q3+0uxg52l0sszobaN1sQc4g67LsyElD5Dke1N4SPz/wBKRN0npfCR+f8ApSJws57LjoEIQoKBCEIAEtyn349GekYmSW5T78ejPSMVQ2TLRDUConqA4iOKIsv2pLyHEcoupyF0mLFvZFV5CH7560dkVXkIfvnrTJCdioW9kVXkIfvnrR2RVeQh++etMkIsKFvZFV5CH7560dkVXkIfvnrTJCLHQt7IqvIQ/fPWjsiq8hD989aZIRYqFvZFV5CH7560dkVXkIfvnrTJCLChb2RVeQh++etHZFV5CH7560yQiwoW9kVXkIfvnrR2RVeQh++etMkIsKFvZFV5CH7560xYTYXtewvbZe2tZQhjR70nhGef+lInCTUh7ozz/wBKROVzZNmsNAhCFBYIQhAAoVfSucQ5pGppaQQSNZB4iNymoTToNlfkjkHzWex/xLTuniM9j/iVgcwLGiG5PmyeKEHdPEZ7H/EjuniM9j/iT/RDcjRDcjmw4oQd08Rnsf8AEjuniM9j/iT/AEQ3I0Q3I5sOKEHdPFZ7H/EjuniM9j/iT/RDcjRDcjmw4oQd08Rnsf8AEjuniM9j/iT/AEQ3I0Q3I5sOKEHdPFZ7H/Ejunis9j/iT/RDcjRDcjmw4oQd08Rnsf8AEjuniM9j/iT/AEQ3I0Q3I5sOKEHdPFZ7H/EjuniM9j/iT/RDcjRDcjmw4oQd08Rnsf8AEgCTxWex/wASf6IbkCMbkc2HFCyipXlzXOwgNOKwDrk4SBrLj4xTdYAWUm7GlQIWEXS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http://webdesy.com/webdesy-wp/wp-content/uploads/2012/01/htm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96" y="1775181"/>
            <a:ext cx="1546261" cy="15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findicons.com/files/icons/1915/xml_docs/128/xs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8631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14400" y="1844532"/>
            <a:ext cx="1219696" cy="1447800"/>
            <a:chOff x="914400" y="1844532"/>
            <a:chExt cx="1219696" cy="1447800"/>
          </a:xfrm>
        </p:grpSpPr>
        <p:pic>
          <p:nvPicPr>
            <p:cNvPr id="1035" name="Picture 11" descr="http://images.all-free-download.com/images/graphiclarge/ini_file_37136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r="9506"/>
            <a:stretch/>
          </p:blipFill>
          <p:spPr bwMode="auto">
            <a:xfrm>
              <a:off x="914400" y="1844532"/>
              <a:ext cx="1219696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.INI</a:t>
              </a:r>
              <a:endParaRPr lang="en-US" dirty="0"/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1066800" y="3733800"/>
            <a:ext cx="5196651" cy="228899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Publication tool</a:t>
            </a:r>
          </a:p>
          <a:p>
            <a:pPr algn="ctr"/>
            <a:r>
              <a:rPr lang="en-US" dirty="0" smtClean="0"/>
              <a:t>(org.hl7.fhir.tools.jar)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3124200" y="3321442"/>
            <a:ext cx="2438400" cy="33615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4555132"/>
            <a:ext cx="11592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Java, C#,</a:t>
            </a:r>
          </a:p>
          <a:p>
            <a:r>
              <a:rPr lang="en-US" dirty="0" smtClean="0"/>
              <a:t>Delphi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3975" y="3886200"/>
            <a:ext cx="2313454" cy="1784866"/>
            <a:chOff x="6523633" y="3733800"/>
            <a:chExt cx="2313454" cy="1784866"/>
          </a:xfrm>
        </p:grpSpPr>
        <p:pic>
          <p:nvPicPr>
            <p:cNvPr id="1037" name="Picture 13" descr="http://www.klaasnienhuis.nl/WordPress/wp-content/uploads/2011/09/xml_5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733800"/>
              <a:ext cx="1339921" cy="133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23633" y="5149334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eCoreDefinitions.xml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19200" y="4555132"/>
            <a:ext cx="101406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88997" y="5056530"/>
            <a:ext cx="119359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Validation</a:t>
            </a:r>
          </a:p>
          <a:p>
            <a:r>
              <a:rPr lang="en-US" dirty="0" smtClean="0"/>
              <a:t>Schema’s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0" y="4532657"/>
            <a:ext cx="11977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172200" y="4267200"/>
            <a:ext cx="9906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6036092" y="4744935"/>
            <a:ext cx="127910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34322" y="5345668"/>
            <a:ext cx="97975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DictXml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10000" y="5301734"/>
            <a:ext cx="143423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Resource profiles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4560269"/>
            <a:ext cx="117211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Resource</a:t>
            </a:r>
          </a:p>
          <a:p>
            <a:r>
              <a:rPr lang="en-US" dirty="0" smtClean="0"/>
              <a:t>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FHIR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gforge.hl7.org/svn/fhir/trunk</a:t>
            </a:r>
          </a:p>
          <a:p>
            <a:r>
              <a:rPr lang="en-US" dirty="0" smtClean="0"/>
              <a:t>All presentations (/presentations)</a:t>
            </a:r>
          </a:p>
          <a:p>
            <a:r>
              <a:rPr lang="en-US" dirty="0" smtClean="0"/>
              <a:t>All Resource source files (Excel) (/source)</a:t>
            </a:r>
          </a:p>
          <a:p>
            <a:r>
              <a:rPr lang="en-US" dirty="0" smtClean="0"/>
              <a:t>Source of the publication process (/tools)</a:t>
            </a:r>
          </a:p>
          <a:p>
            <a:r>
              <a:rPr lang="en-US" dirty="0" smtClean="0"/>
              <a:t>Archived older versions of FHIR (/archive)</a:t>
            </a:r>
          </a:p>
          <a:p>
            <a:r>
              <a:rPr lang="en-US" dirty="0" smtClean="0"/>
              <a:t>Help extend generation, use </a:t>
            </a:r>
            <a:r>
              <a:rPr lang="en-US" dirty="0" err="1" smtClean="0"/>
              <a:t>eCoreDefinitions</a:t>
            </a:r>
            <a:r>
              <a:rPr lang="en-US" dirty="0" smtClean="0"/>
              <a:t> (/publish)</a:t>
            </a:r>
          </a:p>
          <a:p>
            <a:r>
              <a:rPr lang="en-US" dirty="0" smtClean="0"/>
              <a:t>We use Eclipse + Java 1.6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1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678" y="2180298"/>
            <a:ext cx="4514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January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2011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HL7 Board initiated  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Fresh Look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“What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would we do if we were to revisit the healthcare interoperability space from scratch?”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3" y="1761425"/>
            <a:ext cx="1461683" cy="195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371" y="373456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Grahame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Grieve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8" descr="http://www.hl7.org/assets/staffphotos/volunteerawardphotos/2003_McKenzie_sm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5" y="4433710"/>
            <a:ext cx="1177756" cy="166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64" y="4431765"/>
            <a:ext cx="1199755" cy="1657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9992" y="608400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Lloyd </a:t>
            </a:r>
            <a:r>
              <a:rPr lang="nl-NL" b="1" dirty="0" err="1" smtClean="0">
                <a:solidFill>
                  <a:schemeClr val="bg2">
                    <a:lumMod val="50000"/>
                  </a:schemeClr>
                </a:solidFill>
              </a:rPr>
              <a:t>McKenzie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71443" y="6070551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chemeClr val="bg2">
                    <a:lumMod val="50000"/>
                  </a:schemeClr>
                </a:solidFill>
              </a:rPr>
              <a:t>Ewout </a:t>
            </a:r>
            <a:r>
              <a:rPr lang="nl-NL" b="1" dirty="0" smtClean="0">
                <a:solidFill>
                  <a:schemeClr val="bg2">
                    <a:lumMod val="50000"/>
                  </a:schemeClr>
                </a:solidFill>
              </a:rPr>
              <a:t>Kramer</a:t>
            </a:r>
            <a:endParaRPr lang="nl-NL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FHIR Principles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03963"/>
            <a:ext cx="720725" cy="220662"/>
          </a:xfrm>
          <a:prstGeom prst="rect">
            <a:avLst/>
          </a:prstGeom>
        </p:spPr>
        <p:txBody>
          <a:bodyPr/>
          <a:lstStyle/>
          <a:p>
            <a:fld id="{5CC3E5C4-3E2B-40F1-9F2B-C46CEB0C88D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Ambassador HL7 Power Point Template 2012</Template>
  <TotalTime>5893</TotalTime>
  <Words>3428</Words>
  <Application>Microsoft Office PowerPoint</Application>
  <PresentationFormat>On-screen Show (4:3)</PresentationFormat>
  <Paragraphs>660</Paragraphs>
  <Slides>77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Refined</vt:lpstr>
      <vt:lpstr>FHIR The Basics</vt:lpstr>
      <vt:lpstr>This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FHIR Principles</vt:lpstr>
      <vt:lpstr>FHIR Manifesto</vt:lpstr>
      <vt:lpstr>Implementer Focus</vt:lpstr>
      <vt:lpstr>Keep it simple</vt:lpstr>
      <vt:lpstr>Existing technologies</vt:lpstr>
      <vt:lpstr>Governance</vt:lpstr>
      <vt:lpstr>WHAT’s IN THE BOX?</vt:lpstr>
      <vt:lpstr>Resources</vt:lpstr>
      <vt:lpstr>Extensibility</vt:lpstr>
      <vt:lpstr>Profiles &amp; Conformance</vt:lpstr>
      <vt:lpstr>Transport</vt:lpstr>
      <vt:lpstr>FHIR Resources</vt:lpstr>
      <vt:lpstr>Resources</vt:lpstr>
      <vt:lpstr>What’s a Resource?</vt:lpstr>
      <vt:lpstr>Resource diagram</vt:lpstr>
      <vt:lpstr>Resource in the spec</vt:lpstr>
      <vt:lpstr>Resource representation</vt:lpstr>
      <vt:lpstr>PowerPoint Presentation</vt:lpstr>
      <vt:lpstr>FHIR Extensions</vt:lpstr>
      <vt:lpstr>The Case for Extensions</vt:lpstr>
      <vt:lpstr>Extensions without the pain…</vt:lpstr>
      <vt:lpstr>Extension definition</vt:lpstr>
      <vt:lpstr>Extending a name</vt:lpstr>
      <vt:lpstr>FHIR PROFILES &amp; CONFORMANCE</vt:lpstr>
      <vt:lpstr>Profiles</vt:lpstr>
      <vt:lpstr>Profile (cont’d)</vt:lpstr>
      <vt:lpstr>Profile contents</vt:lpstr>
      <vt:lpstr>Conformance</vt:lpstr>
      <vt:lpstr>Conformance (cont’d)</vt:lpstr>
      <vt:lpstr>Paradigms</vt:lpstr>
      <vt:lpstr>Paradigms</vt:lpstr>
      <vt:lpstr>REST</vt:lpstr>
      <vt:lpstr>Just a quick GET</vt:lpstr>
      <vt:lpstr>FHIR Document</vt:lpstr>
      <vt:lpstr>FHIR Message</vt:lpstr>
      <vt:lpstr>Service Oriented Architecture (SOA)</vt:lpstr>
      <vt:lpstr>FHIR on the wire</vt:lpstr>
      <vt:lpstr>What’s next?</vt:lpstr>
      <vt:lpstr>Some history…</vt:lpstr>
      <vt:lpstr>Balloting plans</vt:lpstr>
      <vt:lpstr>Development plans</vt:lpstr>
      <vt:lpstr>Next Steps for you</vt:lpstr>
      <vt:lpstr>PowerPoint Presentation</vt:lpstr>
      <vt:lpstr>Resource identity and references</vt:lpstr>
      <vt:lpstr>A Resource’s REST identity</vt:lpstr>
      <vt:lpstr>For a specific version…</vt:lpstr>
      <vt:lpstr>“Business” identifiers</vt:lpstr>
      <vt:lpstr>Resource Reference</vt:lpstr>
      <vt:lpstr>Resource Reference</vt:lpstr>
      <vt:lpstr>Containment</vt:lpstr>
      <vt:lpstr>Containment</vt:lpstr>
      <vt:lpstr>Bundles</vt:lpstr>
      <vt:lpstr>Bundles as Atom</vt:lpstr>
      <vt:lpstr>Resource metadata</vt:lpstr>
      <vt:lpstr>An example Bundle (Atom)</vt:lpstr>
      <vt:lpstr>Messages/Documents</vt:lpstr>
      <vt:lpstr>REST service interface</vt:lpstr>
      <vt:lpstr>REST?</vt:lpstr>
      <vt:lpstr>The Glory of REST</vt:lpstr>
      <vt:lpstr>Just a quick GET</vt:lpstr>
      <vt:lpstr>Instance-level ops</vt:lpstr>
      <vt:lpstr>Resource type-level ops</vt:lpstr>
      <vt:lpstr>Service-level ops</vt:lpstr>
      <vt:lpstr>Inside the FHIR distribution</vt:lpstr>
      <vt:lpstr>(FHIR home)</vt:lpstr>
      <vt:lpstr>On the FHIR website</vt:lpstr>
      <vt:lpstr>“Source” of FHIR</vt:lpstr>
      <vt:lpstr>Publication process</vt:lpstr>
      <vt:lpstr>In the FHIR SVN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Webinar</dc:title>
  <dc:creator>Grahame</dc:creator>
  <cp:lastModifiedBy>Ewout Kramer</cp:lastModifiedBy>
  <cp:revision>160</cp:revision>
  <dcterms:created xsi:type="dcterms:W3CDTF">2012-12-03T20:41:34Z</dcterms:created>
  <dcterms:modified xsi:type="dcterms:W3CDTF">2013-03-13T14:04:45Z</dcterms:modified>
</cp:coreProperties>
</file>